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93" r:id="rId3"/>
    <p:sldId id="333" r:id="rId4"/>
    <p:sldId id="265" r:id="rId5"/>
    <p:sldId id="297" r:id="rId6"/>
    <p:sldId id="266" r:id="rId7"/>
    <p:sldId id="269" r:id="rId8"/>
    <p:sldId id="287" r:id="rId9"/>
    <p:sldId id="270" r:id="rId10"/>
    <p:sldId id="267" r:id="rId11"/>
    <p:sldId id="294" r:id="rId12"/>
    <p:sldId id="295" r:id="rId13"/>
    <p:sldId id="296" r:id="rId14"/>
    <p:sldId id="278" r:id="rId15"/>
    <p:sldId id="263" r:id="rId16"/>
    <p:sldId id="298" r:id="rId17"/>
    <p:sldId id="283" r:id="rId18"/>
    <p:sldId id="279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D8B634-D4E3-48E6-930E-6C4E8EDC99D9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800025-D4E7-4FEE-94B6-6C50CFEBD6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1271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94935-22E2-5648-8B50-93768213183B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3586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94935-22E2-5648-8B50-93768213183B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4556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Wasila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94935-22E2-5648-8B50-93768213183B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992713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1200" dirty="0"/>
              <a:t>Schwerpunkt:</a:t>
            </a:r>
          </a:p>
          <a:p>
            <a:r>
              <a:rPr lang="de-DE" sz="1200" dirty="0"/>
              <a:t>Visum/ Einreise/ Aufenthalt</a:t>
            </a:r>
          </a:p>
          <a:p>
            <a:r>
              <a:rPr lang="de-DE" sz="1200" dirty="0"/>
              <a:t>Wohnen</a:t>
            </a:r>
          </a:p>
          <a:p>
            <a:endParaRPr lang="de-DE" sz="1200" dirty="0"/>
          </a:p>
          <a:p>
            <a:pPr marL="0" indent="0">
              <a:buNone/>
            </a:pPr>
            <a:r>
              <a:rPr lang="de-DE" sz="1200" dirty="0"/>
              <a:t>Außerdem: </a:t>
            </a:r>
          </a:p>
          <a:p>
            <a:r>
              <a:rPr lang="de-DE" sz="1200" dirty="0"/>
              <a:t>Krankenversicherung -&gt; verweisen auf Webseite?</a:t>
            </a:r>
          </a:p>
          <a:p>
            <a:r>
              <a:rPr lang="de-DE" sz="1200" dirty="0"/>
              <a:t>Bankkonto -&gt; verweisen auf Webseite?</a:t>
            </a:r>
          </a:p>
          <a:p>
            <a:pPr marL="0" indent="0">
              <a:buNone/>
            </a:pPr>
            <a:endParaRPr lang="de-DE" sz="1200" dirty="0"/>
          </a:p>
          <a:p>
            <a:pPr marL="0" indent="0">
              <a:buNone/>
            </a:pPr>
            <a:r>
              <a:rPr lang="de-DE" sz="1200" dirty="0"/>
              <a:t>Links in den Chat stellen </a:t>
            </a:r>
            <a:r>
              <a:rPr lang="de-DE" sz="1200" i="1" dirty="0"/>
              <a:t>(Kommentar LB: Man kann im Chat nichts kopieren)</a:t>
            </a:r>
            <a:endParaRPr lang="de-DE" sz="1200" dirty="0"/>
          </a:p>
          <a:p>
            <a:endParaRPr lang="en-US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94935-22E2-5648-8B50-93768213183B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158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1200" dirty="0"/>
              <a:t>Schwerpunkt:</a:t>
            </a:r>
          </a:p>
          <a:p>
            <a:r>
              <a:rPr lang="de-DE" sz="1200" dirty="0"/>
              <a:t>Visum/ Einreise/ Aufenthalt</a:t>
            </a:r>
          </a:p>
          <a:p>
            <a:r>
              <a:rPr lang="de-DE" sz="1200" dirty="0"/>
              <a:t>Wohnen</a:t>
            </a:r>
          </a:p>
          <a:p>
            <a:endParaRPr lang="de-DE" sz="1200" dirty="0"/>
          </a:p>
          <a:p>
            <a:pPr marL="0" indent="0">
              <a:buNone/>
            </a:pPr>
            <a:r>
              <a:rPr lang="de-DE" sz="1200" dirty="0"/>
              <a:t>Außerdem: </a:t>
            </a:r>
          </a:p>
          <a:p>
            <a:r>
              <a:rPr lang="de-DE" sz="1200" dirty="0"/>
              <a:t>Krankenversicherung -&gt; verweisen auf Webseite?</a:t>
            </a:r>
          </a:p>
          <a:p>
            <a:r>
              <a:rPr lang="de-DE" sz="1200" dirty="0"/>
              <a:t>Bankkonto -&gt; verweisen auf Webseite?</a:t>
            </a:r>
          </a:p>
          <a:p>
            <a:pPr marL="0" indent="0">
              <a:buNone/>
            </a:pPr>
            <a:endParaRPr lang="de-DE" sz="1200" dirty="0"/>
          </a:p>
          <a:p>
            <a:pPr marL="0" indent="0">
              <a:buNone/>
            </a:pPr>
            <a:r>
              <a:rPr lang="de-DE" sz="1200" dirty="0"/>
              <a:t>Links in den Chat stellen </a:t>
            </a:r>
            <a:r>
              <a:rPr lang="de-DE" sz="1200" i="1" dirty="0"/>
              <a:t>(Kommentar LB: Man kann im Chat nichts kopieren)</a:t>
            </a:r>
            <a:endParaRPr lang="de-DE" sz="1200" dirty="0"/>
          </a:p>
          <a:p>
            <a:endParaRPr lang="en-US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94935-22E2-5648-8B50-93768213183B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5923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94935-22E2-5648-8B50-93768213183B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20799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94935-22E2-5648-8B50-93768213183B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8521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94935-22E2-5648-8B50-93768213183B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70696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94935-22E2-5648-8B50-93768213183B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43237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94935-22E2-5648-8B50-93768213183B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58748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94935-22E2-5648-8B50-93768213183B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7489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94935-22E2-5648-8B50-93768213183B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35118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94935-22E2-5648-8B50-93768213183B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37488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94935-22E2-5648-8B50-93768213183B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52902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94935-22E2-5648-8B50-93768213183B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13451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94935-22E2-5648-8B50-93768213183B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16273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94935-22E2-5648-8B50-93768213183B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0982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97F0D4-317B-4FE3-A206-07CBA505E6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0D01FC4-27E2-4A86-AA58-436959E16C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712E12A-D0E7-40EB-93F1-B956C3C45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146C-CB79-4AA5-ABFA-34A23DAB87F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1DAB88D-7620-481F-A585-D612E6D34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7C7E145-8730-4CF4-A6C6-7585C58BD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B0687-FDF2-4D59-B0B5-2C6D296DAD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3236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A6D07C-B78E-485B-92C1-6B7C598C2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BFDD78-6085-475B-A33A-164E72D75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418E3F0-9F80-47B6-B2C9-DBFFEEE81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146C-CB79-4AA5-ABFA-34A23DAB87F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668FEC-9BA7-48BA-BFB9-DE4AEB6C5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24E2468-96B2-4DB7-BA60-720A95DD4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B0687-FDF2-4D59-B0B5-2C6D296DAD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1083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E19883-1CA9-4BD9-A3DE-08B76ED34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C5FAADB-CD1A-46BC-AD8A-A43F07DE88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5E01AAE-6215-459C-A206-C9CFA08D5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146C-CB79-4AA5-ABFA-34A23DAB87F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422BEBA-8D2D-4618-8EF2-129FA9EB7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19A5B23-0832-42CD-AA5E-5466ABB4C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B0687-FDF2-4D59-B0B5-2C6D296DAD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9109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9B0397-12F2-4FEB-9008-783E8477A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361D70-E93A-43CA-8CA4-09B7EAC9FE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FB3B955-B478-4E9D-A22E-DD5D198A61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73C4BCA-4B88-4605-859B-AC77595DE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146C-CB79-4AA5-ABFA-34A23DAB87F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887EDE5-ED30-4E91-BF36-C84F57F75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7BD28F4-F2EF-4DF1-BF11-6DDFE7B00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B0687-FDF2-4D59-B0B5-2C6D296DAD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2676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29A0DA-F8CB-4D78-93C7-F0D63E4AA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4E09261-C23B-47E1-9B17-92722AC99A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413B3E7-3106-4020-A879-37B301C1D9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DC691A1-C1A1-46A6-8103-FB9373F4EF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CCF7531-CA02-4910-BD88-98FAF3DD08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7049119-AD7A-4C48-8F07-01F6E34DD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146C-CB79-4AA5-ABFA-34A23DAB87F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9EB92B2-5511-41C3-859D-4105A9409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7981B40-B873-4C02-A0B9-063D0777B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B0687-FDF2-4D59-B0B5-2C6D296DAD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0239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BA0C3F-D806-42A5-BA49-99527B1BF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9657F96-9752-4725-821D-BD8DACC40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146C-CB79-4AA5-ABFA-34A23DAB87F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D6628F8-76EE-4808-A5AB-D5C1E4C3F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0D2F4CE-9E95-435A-9830-43C3B58ED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B0687-FDF2-4D59-B0B5-2C6D296DAD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3815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BFCDE8B-D67D-4F37-9ABC-5D3881853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146C-CB79-4AA5-ABFA-34A23DAB87F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8B74BF3-D162-4246-9988-B628F4CB4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05FC0C5-FEB6-46F5-93E3-4815A5FC4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B0687-FDF2-4D59-B0B5-2C6D296DAD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4756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7C2A9A-ECAF-4418-AD77-D5849C282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FB5BACD-77A1-4B9E-BA36-A66783F93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6A50A89-A3CA-4BC8-B1E1-2591EF3804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C7156D6-EA19-4E61-844F-781641C94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146C-CB79-4AA5-ABFA-34A23DAB87F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4D386B5-36D2-4836-955F-CD0CB27AB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82ECCAD-60DC-4AC3-8BA9-13E6CCF58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B0687-FDF2-4D59-B0B5-2C6D296DAD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3347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A133BC-F6A8-4A25-A30E-A595E59C2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79FFDDA-4519-4FED-9306-3C454DE497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6B5A468-862F-4047-9C4C-9DB4367131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CEB0D00-F5A3-4EF2-8544-C9F9F65B2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146C-CB79-4AA5-ABFA-34A23DAB87F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DB25BCB-901B-46FE-B855-084B12C73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5556388-06D6-4F99-BB2D-E486648DC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B0687-FDF2-4D59-B0B5-2C6D296DAD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907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8F12BE-8DCF-4F7D-A5A1-4F244C62E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9C8A73C-59E5-4C6A-A933-4BF962727B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3C2ECDB-66A6-4709-BD70-9B01BCDBE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146C-CB79-4AA5-ABFA-34A23DAB87F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6EA9E14-9A76-4D0E-A76A-DE39DC53A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8796FB0-06DD-4440-863F-1C42BB428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B0687-FDF2-4D59-B0B5-2C6D296DAD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6355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3CE5A29-F7AB-44C7-A569-44EFC85A8C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3EE7CD1-C440-44F2-9D70-0525C1B5DA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B4A05F8-77AF-432F-A7BF-2D8E110D6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146C-CB79-4AA5-ABFA-34A23DAB87F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4646EBC-7ECB-479A-B581-6B59C8116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411A22-D35E-40D5-B391-69BB81A36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B0687-FDF2-4D59-B0B5-2C6D296DAD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040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der Präsentation"/>
          <p:cNvSpPr>
            <a:spLocks noGrp="1"/>
          </p:cNvSpPr>
          <p:nvPr>
            <p:ph type="ctrTitle" hasCustomPrompt="1"/>
          </p:nvPr>
        </p:nvSpPr>
        <p:spPr>
          <a:xfrm>
            <a:off x="1123951" y="1197994"/>
            <a:ext cx="10733616" cy="723155"/>
          </a:xfrm>
        </p:spPr>
        <p:txBody>
          <a:bodyPr anchor="b">
            <a:normAutofit/>
          </a:bodyPr>
          <a:lstStyle>
            <a:lvl1pPr marL="0" marR="0" indent="0" algn="l" defTabSz="9141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265"/>
            </a:lvl1pPr>
          </a:lstStyle>
          <a:p>
            <a:r>
              <a:rPr lang="en-US" noProof="0"/>
              <a:t>Click to edit title</a:t>
            </a:r>
          </a:p>
        </p:txBody>
      </p:sp>
      <p:pic>
        <p:nvPicPr>
          <p:cNvPr id="7" name="Bild: Blick über den Campus Nord" descr="View over the North Campus">
            <a:extLst>
              <a:ext uri="{FF2B5EF4-FFF2-40B4-BE49-F238E27FC236}">
                <a16:creationId xmlns:a16="http://schemas.microsoft.com/office/drawing/2014/main" id="{18599280-F638-2CA2-DC87-FDA68B1B8C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" t="40599" r="3281"/>
          <a:stretch/>
        </p:blipFill>
        <p:spPr>
          <a:xfrm>
            <a:off x="-1" y="2084208"/>
            <a:ext cx="12192001" cy="5049514"/>
          </a:xfrm>
          <a:prstGeom prst="rect">
            <a:avLst/>
          </a:prstGeom>
        </p:spPr>
      </p:pic>
      <p:pic>
        <p:nvPicPr>
          <p:cNvPr id="3" name="Grafik 2" descr="Logo, TU Dortmund University">
            <a:extLst>
              <a:ext uri="{FF2B5EF4-FFF2-40B4-BE49-F238E27FC236}">
                <a16:creationId xmlns:a16="http://schemas.microsoft.com/office/drawing/2014/main" id="{189620FA-CC12-469E-9E09-3D5FEA9DD6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25" y="260270"/>
            <a:ext cx="1906425" cy="576183"/>
          </a:xfrm>
          <a:prstGeom prst="rect">
            <a:avLst/>
          </a:prstGeom>
        </p:spPr>
      </p:pic>
      <p:cxnSp>
        <p:nvCxnSpPr>
          <p:cNvPr id="4" name="Gerade Verbindung 8">
            <a:extLst>
              <a:ext uri="{FF2B5EF4-FFF2-40B4-BE49-F238E27FC236}">
                <a16:creationId xmlns:a16="http://schemas.microsoft.com/office/drawing/2014/main" id="{E024BB80-39DC-313F-4C67-3CA779A00E87}"/>
              </a:ext>
            </a:extLst>
          </p:cNvPr>
          <p:cNvCxnSpPr/>
          <p:nvPr userDrawn="1"/>
        </p:nvCxnSpPr>
        <p:spPr>
          <a:xfrm>
            <a:off x="0" y="1079167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83354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1 Heading + text 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Folie 1"/>
          <p:cNvSpPr>
            <a:spLocks noGrp="1"/>
          </p:cNvSpPr>
          <p:nvPr>
            <p:ph type="title" hasCustomPrompt="1"/>
          </p:nvPr>
        </p:nvSpPr>
        <p:spPr>
          <a:xfrm>
            <a:off x="334434" y="673925"/>
            <a:ext cx="11523135" cy="606754"/>
          </a:xfrm>
        </p:spPr>
        <p:txBody>
          <a:bodyPr/>
          <a:lstStyle>
            <a:lvl1pPr marL="0" marR="0" indent="0" algn="l" defTabSz="91410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3" name="Fließtext, einspaltig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39922" indent="-239922" defTabSz="239922">
              <a:buFont typeface="Arial" panose="020B0604020202020204" pitchFamily="34" charset="0"/>
              <a:buChar char="•"/>
              <a:tabLst>
                <a:tab pos="239922" algn="l"/>
              </a:tabLst>
              <a:defRPr/>
            </a:lvl1pPr>
          </a:lstStyle>
          <a:p>
            <a:pPr lvl="0"/>
            <a:r>
              <a:rPr lang="en-US" noProof="0"/>
              <a:t>Click to edit text</a:t>
            </a:r>
          </a:p>
        </p:txBody>
      </p:sp>
      <p:sp>
        <p:nvSpPr>
          <p:cNvPr id="27" name="Dreieck">
            <a:extLst>
              <a:ext uri="{FF2B5EF4-FFF2-40B4-BE49-F238E27FC236}">
                <a16:creationId xmlns:a16="http://schemas.microsoft.com/office/drawing/2014/main" id="{60FBC702-C73A-9164-348A-05E8D2AFB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99070" y="5224516"/>
            <a:ext cx="234949" cy="509960"/>
          </a:xfrm>
          <a:ln w="0">
            <a:solidFill>
              <a:schemeClr val="bg1"/>
            </a:solidFill>
          </a:ln>
        </p:spPr>
        <p:txBody>
          <a:bodyPr/>
          <a:lstStyle>
            <a:lvl1pPr marL="0" indent="0">
              <a:buFontTx/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►</a:t>
            </a:r>
          </a:p>
        </p:txBody>
      </p:sp>
      <p:sp>
        <p:nvSpPr>
          <p:cNvPr id="9" name="Fazit, Reminder">
            <a:extLst>
              <a:ext uri="{FF2B5EF4-FFF2-40B4-BE49-F238E27FC236}">
                <a16:creationId xmlns:a16="http://schemas.microsoft.com/office/drawing/2014/main" id="{F388C932-725F-53E4-A04D-B048F7596F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9131" y="5270357"/>
            <a:ext cx="11138160" cy="698666"/>
          </a:xfrm>
        </p:spPr>
        <p:txBody>
          <a:bodyPr/>
          <a:lstStyle>
            <a:lvl1pPr marL="0" marR="0" indent="0" algn="l" defTabSz="23992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None/>
              <a:tabLst>
                <a:tab pos="239922" algn="l"/>
              </a:tabLst>
              <a:defRPr>
                <a:solidFill>
                  <a:schemeClr val="accent1"/>
                </a:solidFill>
              </a:defRPr>
            </a:lvl1pPr>
          </a:lstStyle>
          <a:p>
            <a:r>
              <a:rPr lang="en-US" sz="2199" noProof="0"/>
              <a:t>Click to edit conclusion (optional)</a:t>
            </a:r>
          </a:p>
        </p:txBody>
      </p:sp>
      <p:sp>
        <p:nvSpPr>
          <p:cNvPr id="5" name="Name, Organisation, Bezeichnung der Präsentation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Name, </a:t>
            </a:r>
            <a:r>
              <a:rPr lang="en-US" noProof="0" dirty="0"/>
              <a:t>Organizational</a:t>
            </a:r>
            <a:r>
              <a:rPr lang="en-US" dirty="0"/>
              <a:t> Unit | Presentation Title</a:t>
            </a:r>
          </a:p>
          <a:p>
            <a:r>
              <a:rPr lang="en-US" dirty="0"/>
              <a:t>
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98CF-5F68-824F-BBC8-B4BCDC4AE81A}" type="datetime1">
              <a:rPr lang="de-DE" smtClean="0"/>
              <a:t>07.09.2026</a:t>
            </a:fld>
            <a:endParaRPr lang="en-US" dirty="0"/>
          </a:p>
        </p:txBody>
      </p:sp>
      <p:sp>
        <p:nvSpPr>
          <p:cNvPr id="6" name="Seitenzahl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CCE7-EF75-7941-BDED-F059478210DA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4511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3 Heading + text 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Folie 2"/>
          <p:cNvSpPr>
            <a:spLocks noGrp="1"/>
          </p:cNvSpPr>
          <p:nvPr>
            <p:ph type="title" hasCustomPrompt="1"/>
          </p:nvPr>
        </p:nvSpPr>
        <p:spPr>
          <a:xfrm>
            <a:off x="334434" y="673925"/>
            <a:ext cx="11523135" cy="606754"/>
          </a:xfrm>
        </p:spPr>
        <p:txBody>
          <a:bodyPr/>
          <a:lstStyle>
            <a:lvl1pPr marL="0" marR="0" indent="0" algn="l" defTabSz="91410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noProof="0" dirty="0"/>
              <a:t>Click to edit title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5970ACB4-BF6C-3EF0-02D4-BA106AB899C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4433" y="1413498"/>
            <a:ext cx="5661632" cy="3311560"/>
          </a:xfrm>
        </p:spPr>
        <p:txBody>
          <a:bodyPr/>
          <a:lstStyle/>
          <a:p>
            <a:pPr lvl="0"/>
            <a:r>
              <a:rPr lang="de-DE" dirty="0"/>
              <a:t>First </a:t>
            </a:r>
            <a:r>
              <a:rPr lang="de-DE" dirty="0" err="1"/>
              <a:t>text</a:t>
            </a:r>
            <a:r>
              <a:rPr lang="de-DE" dirty="0"/>
              <a:t> box</a:t>
            </a:r>
          </a:p>
          <a:p>
            <a:pPr lvl="0"/>
            <a:r>
              <a:rPr lang="de-DE" dirty="0" err="1"/>
              <a:t>Continuous</a:t>
            </a:r>
            <a:r>
              <a:rPr lang="de-DE" dirty="0"/>
              <a:t>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in </a:t>
            </a:r>
            <a:r>
              <a:rPr lang="de-DE" dirty="0" err="1"/>
              <a:t>two</a:t>
            </a:r>
            <a:r>
              <a:rPr lang="de-DE" dirty="0"/>
              <a:t>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boxes</a:t>
            </a:r>
            <a:r>
              <a:rPr lang="de-DE" dirty="0"/>
              <a:t> </a:t>
            </a:r>
            <a:r>
              <a:rPr lang="de-DE" dirty="0" err="1"/>
              <a:t>independently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other</a:t>
            </a:r>
            <a:endParaRPr lang="en-US" dirty="0"/>
          </a:p>
        </p:txBody>
      </p:sp>
      <p:sp>
        <p:nvSpPr>
          <p:cNvPr id="11" name="Inhaltsplatzhalter 7">
            <a:extLst>
              <a:ext uri="{FF2B5EF4-FFF2-40B4-BE49-F238E27FC236}">
                <a16:creationId xmlns:a16="http://schemas.microsoft.com/office/drawing/2014/main" id="{01FF5B80-1613-2045-E6EC-83838338EB4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95937" y="1413496"/>
            <a:ext cx="5661632" cy="3311560"/>
          </a:xfrm>
        </p:spPr>
        <p:txBody>
          <a:bodyPr/>
          <a:lstStyle/>
          <a:p>
            <a:pPr lvl="0"/>
            <a:r>
              <a:rPr lang="de-DE" dirty="0"/>
              <a:t>Second </a:t>
            </a:r>
            <a:r>
              <a:rPr lang="de-DE" dirty="0" err="1"/>
              <a:t>text</a:t>
            </a:r>
            <a:r>
              <a:rPr lang="de-DE" dirty="0"/>
              <a:t> box</a:t>
            </a:r>
            <a:endParaRPr lang="en-US" dirty="0"/>
          </a:p>
        </p:txBody>
      </p:sp>
      <p:sp>
        <p:nvSpPr>
          <p:cNvPr id="10" name="Dreieck">
            <a:extLst>
              <a:ext uri="{FF2B5EF4-FFF2-40B4-BE49-F238E27FC236}">
                <a16:creationId xmlns:a16="http://schemas.microsoft.com/office/drawing/2014/main" id="{F9F13B08-56F0-4BD7-A53B-0F51B6658B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99070" y="5224516"/>
            <a:ext cx="234949" cy="509960"/>
          </a:xfrm>
          <a:ln w="0">
            <a:solidFill>
              <a:schemeClr val="bg1"/>
            </a:solidFill>
          </a:ln>
        </p:spPr>
        <p:txBody>
          <a:bodyPr/>
          <a:lstStyle>
            <a:lvl1pPr marL="0" indent="0">
              <a:buFontTx/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►</a:t>
            </a:r>
          </a:p>
        </p:txBody>
      </p:sp>
      <p:sp>
        <p:nvSpPr>
          <p:cNvPr id="9" name="Fazit, Reminder">
            <a:extLst>
              <a:ext uri="{FF2B5EF4-FFF2-40B4-BE49-F238E27FC236}">
                <a16:creationId xmlns:a16="http://schemas.microsoft.com/office/drawing/2014/main" id="{B0B44A0E-05FB-F64C-32B9-95D98BA6BD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9131" y="5270357"/>
            <a:ext cx="11138160" cy="698666"/>
          </a:xfrm>
        </p:spPr>
        <p:txBody>
          <a:bodyPr/>
          <a:lstStyle>
            <a:lvl1pPr marL="0" marR="0" indent="0" algn="l" defTabSz="23992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None/>
              <a:tabLst>
                <a:tab pos="239922" algn="l"/>
              </a:tabLst>
              <a:defRPr>
                <a:solidFill>
                  <a:schemeClr val="accent1"/>
                </a:solidFill>
              </a:defRPr>
            </a:lvl1pPr>
          </a:lstStyle>
          <a:p>
            <a:r>
              <a:rPr lang="en-US" sz="2199" noProof="0" dirty="0"/>
              <a:t>Click to edit conclusion (optional)</a:t>
            </a:r>
          </a:p>
        </p:txBody>
      </p:sp>
      <p:sp>
        <p:nvSpPr>
          <p:cNvPr id="5" name="Name, Organisation, Bezeichnung der Präsentation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noProof="0"/>
              <a:t>Name, Organizational Unit | Presentation Title</a:t>
            </a:r>
          </a:p>
          <a:p>
            <a:r>
              <a:rPr lang="en-US" noProof="0"/>
              <a:t>
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1BB56-F84B-F34B-AB68-09AF6029E22E}" type="datetime1">
              <a:rPr lang="de-DE" noProof="0" smtClean="0"/>
              <a:t>07.09.2026</a:t>
            </a:fld>
            <a:endParaRPr lang="en-US" noProof="0"/>
          </a:p>
        </p:txBody>
      </p:sp>
      <p:sp>
        <p:nvSpPr>
          <p:cNvPr id="6" name="Seitenzahl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CCE7-EF75-7941-BDED-F059478210DA}" type="slidenum">
              <a:rPr lang="en-US" noProof="0" smtClean="0"/>
              <a:t>‹Nr.›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7125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2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12 Separation chapter monochr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intergrund grün" descr="Green area for background">
            <a:extLst>
              <a:ext uri="{FF2B5EF4-FFF2-40B4-BE49-F238E27FC236}">
                <a16:creationId xmlns:a16="http://schemas.microsoft.com/office/drawing/2014/main" id="{CA619217-4CFA-0547-F5E4-7432EC851703}"/>
              </a:ext>
            </a:extLst>
          </p:cNvPr>
          <p:cNvSpPr/>
          <p:nvPr userDrawn="1"/>
        </p:nvSpPr>
        <p:spPr>
          <a:xfrm>
            <a:off x="0" y="0"/>
            <a:ext cx="12192000" cy="60200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 noProof="0" dirty="0"/>
          </a:p>
        </p:txBody>
      </p:sp>
      <p:sp>
        <p:nvSpPr>
          <p:cNvPr id="20" name="Kapitel">
            <a:extLst>
              <a:ext uri="{FF2B5EF4-FFF2-40B4-BE49-F238E27FC236}">
                <a16:creationId xmlns:a16="http://schemas.microsoft.com/office/drawing/2014/main" id="{8B133C59-5DDE-04E9-A12E-93DABDD7355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8437" y="3655857"/>
            <a:ext cx="4800335" cy="767848"/>
          </a:xfrm>
        </p:spPr>
        <p:txBody>
          <a:bodyPr/>
          <a:lstStyle>
            <a:lvl1pPr marL="0" indent="0">
              <a:buFontTx/>
              <a:buNone/>
              <a:defRPr sz="4265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CHAPTER 01</a:t>
            </a:r>
          </a:p>
        </p:txBody>
      </p:sp>
      <p:sp>
        <p:nvSpPr>
          <p:cNvPr id="21" name="Unterzeile">
            <a:extLst>
              <a:ext uri="{FF2B5EF4-FFF2-40B4-BE49-F238E27FC236}">
                <a16:creationId xmlns:a16="http://schemas.microsoft.com/office/drawing/2014/main" id="{6D2EC9AA-32D2-E403-BD44-1913F08917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2285" y="4580243"/>
            <a:ext cx="10367433" cy="767848"/>
          </a:xfrm>
        </p:spPr>
        <p:txBody>
          <a:bodyPr/>
          <a:lstStyle>
            <a:lvl1pPr marL="0" indent="0">
              <a:buFontTx/>
              <a:buNone/>
              <a:defRPr sz="2932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subline (optional)</a:t>
            </a:r>
          </a:p>
        </p:txBody>
      </p:sp>
      <p:sp>
        <p:nvSpPr>
          <p:cNvPr id="5" name="Name, Organisation, Bezeichnung der Präsentation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Name, Organizational Unit | Presentation Title</a:t>
            </a:r>
          </a:p>
          <a:p>
            <a:r>
              <a:rPr lang="en-US" noProof="0"/>
              <a:t>
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8F8C2-9227-5B45-B6B5-2067FCE6E8F7}" type="datetime1">
              <a:rPr lang="de-DE" noProof="0" smtClean="0"/>
              <a:t>07.09.2026</a:t>
            </a:fld>
            <a:endParaRPr lang="en-US" noProof="0"/>
          </a:p>
        </p:txBody>
      </p:sp>
      <p:sp>
        <p:nvSpPr>
          <p:cNvPr id="6" name="Seitenzahl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CCE7-EF75-7941-BDED-F059478210DA}" type="slidenum">
              <a:rPr lang="en-US" noProof="0" smtClean="0"/>
              <a:t>‹Nr.›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73319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241">
          <p15:clr>
            <a:srgbClr val="FBAE40"/>
          </p15:clr>
        </p15:guide>
        <p15:guide id="5" orient="horz" pos="121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14 Abschluss + 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Folie 13">
            <a:extLst>
              <a:ext uri="{FF2B5EF4-FFF2-40B4-BE49-F238E27FC236}">
                <a16:creationId xmlns:a16="http://schemas.microsoft.com/office/drawing/2014/main" id="{736A3880-FE26-E512-A596-64F99E3DC2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00629" y="628062"/>
            <a:ext cx="8256984" cy="1218824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732" baseline="0">
                <a:solidFill>
                  <a:schemeClr val="accent1"/>
                </a:solidFill>
              </a:defRPr>
            </a:lvl1pPr>
            <a:lvl2pPr>
              <a:defRPr sz="3732"/>
            </a:lvl2pPr>
            <a:lvl3pPr>
              <a:defRPr sz="3732"/>
            </a:lvl3pPr>
            <a:lvl4pPr>
              <a:defRPr sz="3732"/>
            </a:lvl4pPr>
            <a:lvl5pPr>
              <a:defRPr sz="3732"/>
            </a:lvl5pPr>
          </a:lstStyle>
          <a:p>
            <a:pPr lvl="0"/>
            <a:r>
              <a:rPr lang="de-DE" dirty="0"/>
              <a:t>Vielen Dank für Ihre Aufmerksamkeit! Auf Wiedersehen</a:t>
            </a:r>
          </a:p>
        </p:txBody>
      </p:sp>
      <p:sp>
        <p:nvSpPr>
          <p:cNvPr id="10" name="Platzhalter Adresse/Kontakt">
            <a:extLst>
              <a:ext uri="{FF2B5EF4-FFF2-40B4-BE49-F238E27FC236}">
                <a16:creationId xmlns:a16="http://schemas.microsoft.com/office/drawing/2014/main" id="{82ADE06B-A980-56BD-2936-A11FEB7929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03866" y="2300107"/>
            <a:ext cx="8253748" cy="266406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de-DE" dirty="0"/>
              <a:t>Bitte Adresse/Kontakt einfügen</a:t>
            </a:r>
          </a:p>
          <a:p>
            <a:pPr lvl="0"/>
            <a:endParaRPr lang="de-DE" dirty="0"/>
          </a:p>
        </p:txBody>
      </p:sp>
      <p:sp>
        <p:nvSpPr>
          <p:cNvPr id="5" name="Name, Organisation, Bezeichnung der Präsentation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Name, Organisation ∣ Titel der Präsentation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4A83A-8B35-064D-8D08-C573555E33A8}" type="datetime1">
              <a:rPr lang="de-DE" smtClean="0"/>
              <a:t>07.09.2026</a:t>
            </a:fld>
            <a:endParaRPr lang="de-DE" dirty="0"/>
          </a:p>
        </p:txBody>
      </p:sp>
      <p:sp>
        <p:nvSpPr>
          <p:cNvPr id="6" name="Seitenzahl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CCE7-EF75-7941-BDED-F059478210DA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79237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241">
          <p15:clr>
            <a:srgbClr val="FBAE40"/>
          </p15:clr>
        </p15:guide>
        <p15:guide id="5" orient="horz" pos="12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FF7DB0C-91DB-4A27-9164-24CFE7A47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377E5AF-AE1A-4FC5-B733-04CCF9FFB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CF1A5E-956D-43D3-933E-200CE7916C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7146C-CB79-4AA5-ABFA-34A23DAB87F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506E6B7-F634-4724-B4F0-C9BBE898DA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8A7F6D7-6F28-4F4A-B728-46A63506FD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B0687-FDF2-4D59-B0B5-2C6D296DADC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7654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ational.tu-dortmund.de/en/incomings/degree-seeking-students/counseli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ational.tu-dortmund.de/en/visa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ational.tu-dortmund.de/en/bank-accoun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ational.tu-dortmund.de/en/bank-accoun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ational.tu-dortmund.de/en/incomings/degree-seeking-students/residence-and-visa/after-arrival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u-dortmund.de/en/students/during-your-studies/organization-of-studies/health-insurance-and-pension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ational.tu-dortmund.de/en/international-applicants/after-enrollment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stagram.com/tudo_international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social.counseling@tu-Dortmund.de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hyperlink" Target="http://www.instagram.com/tudo_international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50DE26-3EA8-806E-E938-9AB2162257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5485" y="1252569"/>
            <a:ext cx="10730304" cy="723155"/>
          </a:xfrm>
        </p:spPr>
        <p:txBody>
          <a:bodyPr>
            <a:noAutofit/>
          </a:bodyPr>
          <a:lstStyle/>
          <a:p>
            <a:pPr algn="ctr"/>
            <a:r>
              <a:rPr lang="en-US" sz="3466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Path to TU Dortmund University</a:t>
            </a:r>
            <a:br>
              <a:rPr lang="en-US" sz="3732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133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Visa, residence and more </a:t>
            </a:r>
            <a:endParaRPr lang="de-DE" sz="2133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480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International Office | Your Path to TU Dortmund University</a:t>
            </a:r>
          </a:p>
          <a:p>
            <a:r>
              <a:rPr lang="en-US" noProof="0" dirty="0"/>
              <a:t>
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08.09.2026</a:t>
            </a:r>
            <a:endParaRPr lang="en-US" dirty="0"/>
          </a:p>
          <a:p>
            <a:endParaRPr lang="en-US" noProof="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CCE7-EF75-7941-BDED-F059478210DA}" type="slidenum">
              <a:rPr lang="en-US" noProof="0" smtClean="0"/>
              <a:t>2</a:t>
            </a:fld>
            <a:endParaRPr lang="en-US" noProof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F8163820-4FCE-A027-388C-1C1B0923B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961" y="644594"/>
            <a:ext cx="8785487" cy="449599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Path to TU Dortmund University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05395769-5670-89FC-3BE3-3A14BFA8A2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0793" y="5321304"/>
            <a:ext cx="8023632" cy="698666"/>
          </a:xfrm>
        </p:spPr>
        <p:txBody>
          <a:bodyPr/>
          <a:lstStyle/>
          <a:p>
            <a:r>
              <a:rPr lang="en-US" sz="1599" dirty="0">
                <a:solidFill>
                  <a:schemeClr val="accent6"/>
                </a:solidFill>
              </a:rPr>
              <a:t>https://international.tu-dortmund.de/incomings/degree-seeking-students/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de-DE" dirty="0">
              <a:solidFill>
                <a:schemeClr val="accent6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5340" y="2238629"/>
            <a:ext cx="1716826" cy="2147665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942" y="2238629"/>
            <a:ext cx="1712730" cy="214091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4450" y="2238629"/>
            <a:ext cx="1712730" cy="2140913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384" y="4392815"/>
            <a:ext cx="2714149" cy="227534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384" y="2249243"/>
            <a:ext cx="1708627" cy="2137434"/>
          </a:xfrm>
          <a:prstGeom prst="rect">
            <a:avLst/>
          </a:prstGeom>
        </p:spPr>
      </p:pic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61FDA644-EFD2-4E45-8458-B7984A018ABC}"/>
              </a:ext>
            </a:extLst>
          </p:cNvPr>
          <p:cNvGrpSpPr/>
          <p:nvPr/>
        </p:nvGrpSpPr>
        <p:grpSpPr>
          <a:xfrm>
            <a:off x="10439481" y="244979"/>
            <a:ext cx="1074202" cy="1074200"/>
            <a:chOff x="8278442" y="-42321"/>
            <a:chExt cx="805900" cy="805898"/>
          </a:xfrm>
        </p:grpSpPr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B16E40CC-D1B5-412C-BD9A-4115D17F9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278442" y="-42321"/>
              <a:ext cx="805900" cy="805898"/>
            </a:xfrm>
            <a:prstGeom prst="rect">
              <a:avLst/>
            </a:prstGeom>
          </p:spPr>
        </p:pic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2F4248FE-D70A-42EC-97DE-ABB3BED1A811}"/>
                </a:ext>
              </a:extLst>
            </p:cNvPr>
            <p:cNvSpPr txBox="1"/>
            <p:nvPr/>
          </p:nvSpPr>
          <p:spPr>
            <a:xfrm>
              <a:off x="8321009" y="142875"/>
              <a:ext cx="730917" cy="346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err="1"/>
                <a:t>No</a:t>
              </a:r>
              <a:r>
                <a:rPr lang="de-DE" sz="1200" dirty="0"/>
                <a:t> Chat Use Q&amp;A!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0863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B0F2E81-9D91-4982-85EE-BC51D4956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Referat Internationales ∣ International Office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EFE737F-9818-4B75-BFC1-2E4E8BBD9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08.09.2026</a:t>
            </a:r>
            <a:endParaRPr lang="en-US" dirty="0"/>
          </a:p>
          <a:p>
            <a:endParaRPr lang="en-US" noProof="0" dirty="0"/>
          </a:p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038687-E52B-4CAF-AA89-8602366A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CCE7-EF75-7941-BDED-F059478210DA}" type="slidenum">
              <a:rPr lang="de-DE" smtClean="0"/>
              <a:t>3</a:t>
            </a:fld>
            <a:endParaRPr lang="de-DE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89BC5560-977E-449E-8C40-F6B62B3F4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4538" y="1552216"/>
            <a:ext cx="2722800" cy="3461669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9BC360F7-3E0B-4BA0-BB6B-6996893438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066" t="-336" r="8289" b="2710"/>
          <a:stretch/>
        </p:blipFill>
        <p:spPr>
          <a:xfrm>
            <a:off x="1151127" y="1537853"/>
            <a:ext cx="2734099" cy="3476032"/>
          </a:xfrm>
          <a:prstGeom prst="rect">
            <a:avLst/>
          </a:prstGeom>
        </p:spPr>
      </p:pic>
      <p:sp>
        <p:nvSpPr>
          <p:cNvPr id="15" name="Titel 1">
            <a:extLst>
              <a:ext uri="{FF2B5EF4-FFF2-40B4-BE49-F238E27FC236}">
                <a16:creationId xmlns:a16="http://schemas.microsoft.com/office/drawing/2014/main" id="{A9D08AB7-DB8D-4363-9E4B-85B524775A44}"/>
              </a:ext>
            </a:extLst>
          </p:cNvPr>
          <p:cNvSpPr txBox="1">
            <a:spLocks/>
          </p:cNvSpPr>
          <p:nvPr/>
        </p:nvSpPr>
        <p:spPr>
          <a:xfrm>
            <a:off x="1025577" y="5142410"/>
            <a:ext cx="3158542" cy="822413"/>
          </a:xfrm>
          <a:prstGeom prst="rect">
            <a:avLst/>
          </a:prstGeom>
        </p:spPr>
        <p:txBody>
          <a:bodyPr vert="horz" lIns="0" tIns="0" rIns="95970" bIns="0" rtlCol="0" anchor="b" anchorCtr="0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de-DE" sz="1066" dirty="0">
                <a:solidFill>
                  <a:schemeClr val="tx1"/>
                </a:solidFill>
              </a:rPr>
              <a:t>Jenny Nguyen</a:t>
            </a:r>
          </a:p>
          <a:p>
            <a:pPr algn="ctr"/>
            <a:r>
              <a:rPr lang="de-DE" sz="1066" dirty="0">
                <a:solidFill>
                  <a:schemeClr val="tx1"/>
                </a:solidFill>
              </a:rPr>
              <a:t>Clearingstelle für Geflüchtete &amp; Soziale Beratung                  </a:t>
            </a:r>
          </a:p>
          <a:p>
            <a:pPr algn="ctr"/>
            <a:r>
              <a:rPr lang="en-US" sz="1066" i="1" dirty="0">
                <a:solidFill>
                  <a:schemeClr val="tx1"/>
                </a:solidFill>
              </a:rPr>
              <a:t>Refugee Counseling and Integration Office &amp; </a:t>
            </a:r>
            <a:r>
              <a:rPr lang="de-DE" sz="1066" i="1" dirty="0">
                <a:solidFill>
                  <a:schemeClr val="tx1"/>
                </a:solidFill>
              </a:rPr>
              <a:t>Social Counseling</a:t>
            </a:r>
          </a:p>
          <a:p>
            <a:pPr algn="ctr"/>
            <a:endParaRPr lang="de-DE" sz="1066" i="1" dirty="0">
              <a:solidFill>
                <a:schemeClr val="tx1"/>
              </a:solidFill>
            </a:endParaRPr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8E160AC8-8A60-4646-91D8-7532DA2B229F}"/>
              </a:ext>
            </a:extLst>
          </p:cNvPr>
          <p:cNvSpPr txBox="1">
            <a:spLocks/>
          </p:cNvSpPr>
          <p:nvPr/>
        </p:nvSpPr>
        <p:spPr>
          <a:xfrm>
            <a:off x="8882325" y="5271362"/>
            <a:ext cx="2335013" cy="544349"/>
          </a:xfrm>
          <a:prstGeom prst="rect">
            <a:avLst/>
          </a:prstGeom>
        </p:spPr>
        <p:txBody>
          <a:bodyPr vert="horz" lIns="0" tIns="0" rIns="95970" bIns="0" rtlCol="0" anchor="b" anchorCtr="0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de-DE" sz="1066" dirty="0">
                <a:solidFill>
                  <a:schemeClr val="tx1"/>
                </a:solidFill>
              </a:rPr>
              <a:t>Wasila Al-Dubai</a:t>
            </a:r>
          </a:p>
          <a:p>
            <a:pPr algn="ctr"/>
            <a:r>
              <a:rPr lang="de-DE" sz="1066" dirty="0">
                <a:solidFill>
                  <a:schemeClr val="tx1"/>
                </a:solidFill>
              </a:rPr>
              <a:t>Soziale Beratung                  </a:t>
            </a:r>
          </a:p>
          <a:p>
            <a:pPr algn="ctr"/>
            <a:r>
              <a:rPr lang="de-DE" sz="1066" i="1" dirty="0">
                <a:solidFill>
                  <a:schemeClr val="tx1"/>
                </a:solidFill>
              </a:rPr>
              <a:t>Social Counseling</a:t>
            </a:r>
          </a:p>
          <a:p>
            <a:pPr algn="ctr"/>
            <a:endParaRPr lang="de-DE" sz="1066" i="1" dirty="0">
              <a:solidFill>
                <a:schemeClr val="tx1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9AC55486-106E-AF32-DA5E-1D41DAD20BBC}"/>
              </a:ext>
            </a:extLst>
          </p:cNvPr>
          <p:cNvSpPr txBox="1"/>
          <p:nvPr/>
        </p:nvSpPr>
        <p:spPr>
          <a:xfrm>
            <a:off x="5020574" y="2122098"/>
            <a:ext cx="30675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Social counseling</a:t>
            </a:r>
          </a:p>
          <a:p>
            <a:r>
              <a:rPr lang="en-US" sz="18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Visa, </a:t>
            </a: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F</a:t>
            </a:r>
            <a:r>
              <a:rPr lang="en-US" sz="18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inances, </a:t>
            </a: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Welcome and I</a:t>
            </a:r>
            <a:r>
              <a:rPr lang="en-US" sz="18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ntegration, </a:t>
            </a:r>
          </a:p>
          <a:p>
            <a:r>
              <a:rPr lang="en-US" sz="18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Events,</a:t>
            </a:r>
          </a:p>
          <a:p>
            <a:r>
              <a:rPr lang="en-US" sz="18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scholarships</a:t>
            </a:r>
            <a:endParaRPr lang="de-DE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69C1E5FE-AD21-0440-3587-F353186CC8EA}"/>
              </a:ext>
            </a:extLst>
          </p:cNvPr>
          <p:cNvSpPr txBox="1">
            <a:spLocks/>
          </p:cNvSpPr>
          <p:nvPr/>
        </p:nvSpPr>
        <p:spPr>
          <a:xfrm>
            <a:off x="576981" y="555383"/>
            <a:ext cx="8785487" cy="44959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Path to TU Dortmund University</a:t>
            </a:r>
            <a:endParaRPr lang="en-US" sz="4000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490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C926E876-C6D8-B5EF-E015-22C08A2FC3E8}"/>
              </a:ext>
            </a:extLst>
          </p:cNvPr>
          <p:cNvSpPr txBox="1">
            <a:spLocks/>
          </p:cNvSpPr>
          <p:nvPr/>
        </p:nvSpPr>
        <p:spPr>
          <a:xfrm>
            <a:off x="2595022" y="2133290"/>
            <a:ext cx="4194211" cy="2591420"/>
          </a:xfrm>
          <a:prstGeom prst="rect">
            <a:avLst/>
          </a:prstGeom>
          <a:noFill/>
        </p:spPr>
        <p:txBody>
          <a:bodyPr vert="horz" lIns="0" tIns="0" rIns="95970" bIns="0" rtlCol="0">
            <a:noAutofit/>
          </a:bodyPr>
          <a:lstStyle>
            <a:lvl1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Formalities</a:t>
            </a:r>
          </a:p>
          <a:p>
            <a:pPr marL="0" indent="0">
              <a:buNone/>
            </a:pPr>
            <a:r>
              <a:rPr lang="en-US" sz="1600" dirty="0"/>
              <a:t>Visa  </a:t>
            </a:r>
          </a:p>
          <a:p>
            <a:pPr marL="0" indent="0">
              <a:buNone/>
            </a:pPr>
            <a:r>
              <a:rPr lang="en-US" sz="1600" dirty="0"/>
              <a:t>Blocked account</a:t>
            </a:r>
          </a:p>
          <a:p>
            <a:pPr marL="0" indent="0">
              <a:buNone/>
            </a:pPr>
            <a:r>
              <a:rPr lang="en-US" sz="1600" dirty="0"/>
              <a:t>Arrival and residence</a:t>
            </a:r>
          </a:p>
          <a:p>
            <a:pPr marL="0" indent="0">
              <a:buNone/>
            </a:pPr>
            <a:r>
              <a:rPr lang="en-US" sz="1600" dirty="0"/>
              <a:t>Health insurance </a:t>
            </a:r>
          </a:p>
          <a:p>
            <a:pPr marL="0" indent="0">
              <a:buNone/>
            </a:pPr>
            <a:r>
              <a:rPr lang="en-US" sz="1600" dirty="0"/>
              <a:t>After your enrollment </a:t>
            </a:r>
          </a:p>
          <a:p>
            <a:pPr marL="0" indent="0">
              <a:buNone/>
            </a:pPr>
            <a:endParaRPr lang="en-US" sz="1600" dirty="0"/>
          </a:p>
          <a:p>
            <a:pPr marL="478211" indent="0">
              <a:buNone/>
            </a:pPr>
            <a:endParaRPr lang="en-US" sz="160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163820-4FCE-A027-388C-1C1B0923B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Topics of today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77FEDA9-479B-9F5A-B0F8-9ED634811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International Office | Your Path to TU Dortmund University</a:t>
            </a:r>
          </a:p>
          <a:p>
            <a:r>
              <a:rPr lang="de-DE" dirty="0"/>
              <a:t>
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E5F694A-BF91-231A-1067-9FAE173BC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08.09.2026</a:t>
            </a:r>
            <a:endParaRPr lang="en-US" dirty="0"/>
          </a:p>
          <a:p>
            <a:endParaRPr lang="en-US" noProof="0" dirty="0"/>
          </a:p>
          <a:p>
            <a:endParaRPr lang="en-US" dirty="0"/>
          </a:p>
          <a:p>
            <a:endParaRPr lang="en-US" noProof="0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AC8B283C-EC6D-CDF2-9B1E-A8AB75318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CCE7-EF75-7941-BDED-F059478210DA}" type="slidenum">
              <a:rPr lang="de-DE" smtClean="0"/>
              <a:t>4</a:t>
            </a:fld>
            <a:endParaRPr lang="de-DE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A9B846F1-5B06-7A6F-C5BF-8BEA1C17EC58}"/>
              </a:ext>
            </a:extLst>
          </p:cNvPr>
          <p:cNvSpPr txBox="1">
            <a:spLocks/>
          </p:cNvSpPr>
          <p:nvPr/>
        </p:nvSpPr>
        <p:spPr>
          <a:xfrm>
            <a:off x="7339418" y="2092893"/>
            <a:ext cx="4174265" cy="2591420"/>
          </a:xfrm>
          <a:prstGeom prst="rect">
            <a:avLst/>
          </a:prstGeom>
          <a:noFill/>
        </p:spPr>
        <p:txBody>
          <a:bodyPr vert="horz" lIns="0" tIns="0" rIns="95970" bIns="0" rtlCol="0">
            <a:noAutofit/>
          </a:bodyPr>
          <a:lstStyle>
            <a:lvl1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err="1"/>
              <a:t>Formalitäten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Visa  </a:t>
            </a:r>
          </a:p>
          <a:p>
            <a:pPr marL="0" indent="0">
              <a:buNone/>
            </a:pPr>
            <a:r>
              <a:rPr lang="en-US" sz="1600" dirty="0" err="1"/>
              <a:t>Sperrkonto</a:t>
            </a:r>
            <a:endParaRPr lang="en-US" sz="1600" dirty="0"/>
          </a:p>
          <a:p>
            <a:pPr marL="0" indent="0">
              <a:buNone/>
            </a:pPr>
            <a:r>
              <a:rPr lang="en-US" sz="1600" dirty="0" err="1"/>
              <a:t>Anmeldung</a:t>
            </a:r>
            <a:r>
              <a:rPr lang="en-US" sz="1600" dirty="0"/>
              <a:t> und </a:t>
            </a:r>
            <a:r>
              <a:rPr lang="en-US" sz="1600" dirty="0" err="1"/>
              <a:t>Aufenthalt</a:t>
            </a:r>
            <a:endParaRPr lang="en-US" sz="1600" dirty="0"/>
          </a:p>
          <a:p>
            <a:pPr marL="0" indent="0">
              <a:buNone/>
            </a:pPr>
            <a:r>
              <a:rPr lang="en-US" sz="1600" dirty="0" err="1"/>
              <a:t>Krankenversicherung</a:t>
            </a:r>
            <a:endParaRPr lang="en-US" sz="1600" dirty="0"/>
          </a:p>
          <a:p>
            <a:pPr marL="0" indent="0">
              <a:buNone/>
            </a:pPr>
            <a:r>
              <a:rPr lang="en-US" sz="1600" dirty="0" err="1"/>
              <a:t>Nach</a:t>
            </a:r>
            <a:r>
              <a:rPr lang="en-US" sz="1600" dirty="0"/>
              <a:t> der </a:t>
            </a:r>
            <a:r>
              <a:rPr lang="en-US" sz="1600" dirty="0" err="1"/>
              <a:t>Einschreibung</a:t>
            </a:r>
            <a:endParaRPr lang="en-US" sz="1600" dirty="0"/>
          </a:p>
          <a:p>
            <a:pPr marL="0" indent="0">
              <a:buNone/>
            </a:pPr>
            <a:endParaRPr lang="de-DE" sz="1466" dirty="0"/>
          </a:p>
          <a:p>
            <a:pPr marL="0" indent="0">
              <a:buNone/>
            </a:pPr>
            <a:endParaRPr lang="de-DE" sz="1466" dirty="0"/>
          </a:p>
          <a:p>
            <a:pPr marL="0" indent="0">
              <a:buNone/>
            </a:pPr>
            <a:endParaRPr lang="en-US" sz="1466" dirty="0"/>
          </a:p>
          <a:p>
            <a:pPr marL="478211" indent="0">
              <a:buNone/>
            </a:pPr>
            <a:endParaRPr lang="en-US" sz="1466" dirty="0"/>
          </a:p>
        </p:txBody>
      </p:sp>
      <p:sp>
        <p:nvSpPr>
          <p:cNvPr id="11" name="Textfeld 10"/>
          <p:cNvSpPr txBox="1"/>
          <p:nvPr/>
        </p:nvSpPr>
        <p:spPr>
          <a:xfrm>
            <a:off x="202904" y="4231746"/>
            <a:ext cx="2713169" cy="19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66" dirty="0"/>
              <a:t>@ Quaritsch Photography/unsplash.com</a:t>
            </a: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11" y="2094312"/>
            <a:ext cx="1708627" cy="2137434"/>
          </a:xfrm>
          <a:prstGeom prst="rect">
            <a:avLst/>
          </a:prstGeom>
        </p:spPr>
      </p:pic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1D261218-EDC9-4CC0-B5DB-A4B638D8C549}"/>
              </a:ext>
            </a:extLst>
          </p:cNvPr>
          <p:cNvGrpSpPr/>
          <p:nvPr/>
        </p:nvGrpSpPr>
        <p:grpSpPr>
          <a:xfrm>
            <a:off x="10439481" y="244979"/>
            <a:ext cx="1074202" cy="1074200"/>
            <a:chOff x="8278442" y="-42321"/>
            <a:chExt cx="805900" cy="805898"/>
          </a:xfrm>
        </p:grpSpPr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35D8C23E-CF64-47B4-A382-36EC1942A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278442" y="-42321"/>
              <a:ext cx="805900" cy="805898"/>
            </a:xfrm>
            <a:prstGeom prst="rect">
              <a:avLst/>
            </a:prstGeom>
          </p:spPr>
        </p:pic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24075951-699D-478F-9B40-C8448B497826}"/>
                </a:ext>
              </a:extLst>
            </p:cNvPr>
            <p:cNvSpPr txBox="1"/>
            <p:nvPr/>
          </p:nvSpPr>
          <p:spPr>
            <a:xfrm>
              <a:off x="8321009" y="142875"/>
              <a:ext cx="730917" cy="346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err="1"/>
                <a:t>No</a:t>
              </a:r>
              <a:r>
                <a:rPr lang="de-DE" sz="1200" dirty="0"/>
                <a:t> Chat Use Q&amp;A!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4155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C926E876-C6D8-B5EF-E015-22C08A2FC3E8}"/>
              </a:ext>
            </a:extLst>
          </p:cNvPr>
          <p:cNvSpPr txBox="1">
            <a:spLocks/>
          </p:cNvSpPr>
          <p:nvPr/>
        </p:nvSpPr>
        <p:spPr>
          <a:xfrm>
            <a:off x="2717622" y="2111944"/>
            <a:ext cx="4194211" cy="2591420"/>
          </a:xfrm>
          <a:prstGeom prst="rect">
            <a:avLst/>
          </a:prstGeom>
          <a:noFill/>
        </p:spPr>
        <p:txBody>
          <a:bodyPr vert="horz" lIns="0" tIns="0" rIns="95970" bIns="0" rtlCol="0">
            <a:noAutofit/>
          </a:bodyPr>
          <a:lstStyle>
            <a:lvl1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66" b="1" dirty="0"/>
              <a:t>Checklist for arrival</a:t>
            </a:r>
            <a:r>
              <a:rPr lang="en-US" sz="1466" dirty="0"/>
              <a:t> in Dortmund:</a:t>
            </a:r>
          </a:p>
          <a:p>
            <a:pPr marL="478211" indent="0">
              <a:buNone/>
            </a:pPr>
            <a:r>
              <a:rPr lang="en-US" sz="1466" dirty="0"/>
              <a:t>Visa</a:t>
            </a:r>
          </a:p>
          <a:p>
            <a:pPr marL="478211" indent="0">
              <a:buNone/>
            </a:pPr>
            <a:r>
              <a:rPr lang="en-US" sz="1466" dirty="0"/>
              <a:t>Accommodation</a:t>
            </a:r>
          </a:p>
          <a:p>
            <a:pPr marL="478211" indent="0">
              <a:buNone/>
            </a:pPr>
            <a:r>
              <a:rPr lang="en-US" sz="1466" dirty="0"/>
              <a:t>Entry</a:t>
            </a:r>
          </a:p>
          <a:p>
            <a:pPr marL="478211" indent="0">
              <a:buNone/>
            </a:pPr>
            <a:endParaRPr lang="en-US" sz="1466" dirty="0"/>
          </a:p>
          <a:p>
            <a:pPr marL="478211" indent="0">
              <a:buNone/>
            </a:pPr>
            <a:endParaRPr lang="en-US" sz="1466" dirty="0"/>
          </a:p>
          <a:p>
            <a:pPr marL="0" indent="0">
              <a:buNone/>
            </a:pPr>
            <a:r>
              <a:rPr lang="en-US" sz="1466" dirty="0"/>
              <a:t>Do I need to </a:t>
            </a:r>
            <a:r>
              <a:rPr lang="en-US" sz="1466" b="1" dirty="0"/>
              <a:t>apply for a visa</a:t>
            </a:r>
            <a:r>
              <a:rPr lang="en-US" sz="1466" dirty="0"/>
              <a:t>?</a:t>
            </a:r>
          </a:p>
          <a:p>
            <a:pPr marL="478211" indent="0">
              <a:buNone/>
            </a:pPr>
            <a:r>
              <a:rPr lang="en-US" sz="1466" dirty="0"/>
              <a:t>Citizens from Non-EU countries: yes</a:t>
            </a:r>
          </a:p>
          <a:p>
            <a:pPr marL="478211" indent="0">
              <a:buNone/>
            </a:pPr>
            <a:r>
              <a:rPr lang="en-US" sz="1466" dirty="0"/>
              <a:t>Citizens of the EU: no</a:t>
            </a:r>
          </a:p>
          <a:p>
            <a:pPr marL="478211" indent="0">
              <a:buNone/>
            </a:pPr>
            <a:endParaRPr lang="en-US" sz="1466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163820-4FCE-A027-388C-1C1B0923B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Formalities before Enrollment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3FCC52D-1BD0-A33F-7664-E69DB884E69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5395769-5670-89FC-3BE3-3A14BFA8A2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0793" y="5317570"/>
            <a:ext cx="11134723" cy="323853"/>
          </a:xfrm>
        </p:spPr>
        <p:txBody>
          <a:bodyPr/>
          <a:lstStyle/>
          <a:p>
            <a:r>
              <a:rPr lang="en-US" sz="1599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on our services here: </a:t>
            </a:r>
            <a:r>
              <a:rPr lang="en-US" sz="1599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https://international.tu-dortmund.de/en/incomings/degree-seeking-students/counseling</a:t>
            </a:r>
            <a:r>
              <a:rPr lang="en-US" sz="1599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77FEDA9-479B-9F5A-B0F8-9ED634811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International Office | Your Path to TU Dortmund University</a:t>
            </a:r>
          </a:p>
          <a:p>
            <a:r>
              <a:rPr lang="de-DE" dirty="0"/>
              <a:t>
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E5F694A-BF91-231A-1067-9FAE173BC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08.09.2026</a:t>
            </a:r>
            <a:endParaRPr lang="en-US" dirty="0"/>
          </a:p>
          <a:p>
            <a:endParaRPr lang="en-US" noProof="0" dirty="0"/>
          </a:p>
          <a:p>
            <a:endParaRPr lang="en-US" dirty="0"/>
          </a:p>
          <a:p>
            <a:endParaRPr lang="en-US" noProof="0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AC8B283C-EC6D-CDF2-9B1E-A8AB75318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CCE7-EF75-7941-BDED-F059478210DA}" type="slidenum">
              <a:rPr lang="de-DE" smtClean="0"/>
              <a:t>5</a:t>
            </a:fld>
            <a:endParaRPr lang="de-DE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A9B846F1-5B06-7A6F-C5BF-8BEA1C17EC58}"/>
              </a:ext>
            </a:extLst>
          </p:cNvPr>
          <p:cNvSpPr txBox="1">
            <a:spLocks/>
          </p:cNvSpPr>
          <p:nvPr/>
        </p:nvSpPr>
        <p:spPr>
          <a:xfrm>
            <a:off x="7339418" y="2092893"/>
            <a:ext cx="4174265" cy="2591420"/>
          </a:xfrm>
          <a:prstGeom prst="rect">
            <a:avLst/>
          </a:prstGeom>
          <a:noFill/>
        </p:spPr>
        <p:txBody>
          <a:bodyPr vert="horz" lIns="0" tIns="0" rIns="95970" bIns="0" rtlCol="0">
            <a:noAutofit/>
          </a:bodyPr>
          <a:lstStyle>
            <a:lvl1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66" b="1" dirty="0" err="1"/>
              <a:t>Checkliste</a:t>
            </a:r>
            <a:r>
              <a:rPr lang="en-US" sz="1466" b="1" dirty="0"/>
              <a:t> </a:t>
            </a:r>
            <a:r>
              <a:rPr lang="en-US" sz="1466" b="1" dirty="0" err="1"/>
              <a:t>zur</a:t>
            </a:r>
            <a:r>
              <a:rPr lang="en-US" sz="1466" b="1" dirty="0"/>
              <a:t> </a:t>
            </a:r>
            <a:r>
              <a:rPr lang="en-US" sz="1466" b="1" dirty="0" err="1"/>
              <a:t>Ankunft</a:t>
            </a:r>
            <a:r>
              <a:rPr lang="en-US" sz="1466" dirty="0"/>
              <a:t> in Dortmund:</a:t>
            </a:r>
          </a:p>
          <a:p>
            <a:pPr marL="478211" lvl="4" indent="0">
              <a:buNone/>
            </a:pPr>
            <a:r>
              <a:rPr lang="de-DE" sz="1466" dirty="0"/>
              <a:t>Visum</a:t>
            </a:r>
          </a:p>
          <a:p>
            <a:pPr marL="478211" lvl="4" indent="0">
              <a:buNone/>
            </a:pPr>
            <a:r>
              <a:rPr lang="de-DE" sz="1466" dirty="0"/>
              <a:t>Unterkunft</a:t>
            </a:r>
          </a:p>
          <a:p>
            <a:pPr marL="478211" lvl="4" indent="0">
              <a:buNone/>
            </a:pPr>
            <a:r>
              <a:rPr lang="de-DE" sz="1466" dirty="0"/>
              <a:t>Einreise</a:t>
            </a:r>
          </a:p>
          <a:p>
            <a:pPr marL="0" lvl="1" indent="0">
              <a:buNone/>
            </a:pPr>
            <a:endParaRPr lang="de-DE" sz="1466" dirty="0"/>
          </a:p>
          <a:p>
            <a:pPr marL="241222" indent="0">
              <a:buNone/>
            </a:pPr>
            <a:endParaRPr lang="de-DE" sz="1466" dirty="0"/>
          </a:p>
          <a:p>
            <a:pPr marL="0" indent="0">
              <a:buNone/>
            </a:pPr>
            <a:r>
              <a:rPr lang="en-US" sz="1466" dirty="0"/>
              <a:t>Muss </a:t>
            </a:r>
            <a:r>
              <a:rPr lang="en-US" sz="1466" dirty="0" err="1"/>
              <a:t>ich</a:t>
            </a:r>
            <a:r>
              <a:rPr lang="en-US" sz="1466" dirty="0"/>
              <a:t> </a:t>
            </a:r>
            <a:r>
              <a:rPr lang="en-US" sz="1466" dirty="0" err="1"/>
              <a:t>ein</a:t>
            </a:r>
            <a:r>
              <a:rPr lang="en-US" sz="1466" dirty="0"/>
              <a:t> </a:t>
            </a:r>
            <a:r>
              <a:rPr lang="en-US" sz="1466" b="1" dirty="0" err="1"/>
              <a:t>Visum</a:t>
            </a:r>
            <a:r>
              <a:rPr lang="en-US" sz="1466" b="1" dirty="0"/>
              <a:t> </a:t>
            </a:r>
            <a:r>
              <a:rPr lang="en-US" sz="1466" b="1" dirty="0" err="1"/>
              <a:t>beantragen</a:t>
            </a:r>
            <a:r>
              <a:rPr lang="en-US" sz="1466" dirty="0"/>
              <a:t>?</a:t>
            </a:r>
          </a:p>
          <a:p>
            <a:pPr marL="598823" lvl="1" indent="0">
              <a:buNone/>
              <a:tabLst>
                <a:tab pos="239106" algn="l"/>
              </a:tabLst>
            </a:pPr>
            <a:r>
              <a:rPr lang="en-US" sz="1466" dirty="0" err="1"/>
              <a:t>BürgerInnen</a:t>
            </a:r>
            <a:r>
              <a:rPr lang="en-US" sz="1466" dirty="0"/>
              <a:t> </a:t>
            </a:r>
            <a:r>
              <a:rPr lang="en-US" sz="1466" dirty="0" err="1"/>
              <a:t>aus</a:t>
            </a:r>
            <a:r>
              <a:rPr lang="en-US" sz="1466" dirty="0"/>
              <a:t> </a:t>
            </a:r>
            <a:r>
              <a:rPr lang="en-US" sz="1466" dirty="0" err="1"/>
              <a:t>Drittstaaten</a:t>
            </a:r>
            <a:r>
              <a:rPr lang="en-US" sz="1466" dirty="0"/>
              <a:t>: ja</a:t>
            </a:r>
          </a:p>
          <a:p>
            <a:pPr marL="598823" lvl="1" indent="0">
              <a:buNone/>
              <a:tabLst>
                <a:tab pos="239106" algn="l"/>
              </a:tabLst>
            </a:pPr>
            <a:r>
              <a:rPr lang="en-US" sz="1466" dirty="0"/>
              <a:t>EU-/EWR-</a:t>
            </a:r>
            <a:r>
              <a:rPr lang="en-US" sz="1466" dirty="0" err="1"/>
              <a:t>BürgerInnen</a:t>
            </a:r>
            <a:r>
              <a:rPr lang="en-US" sz="1466" dirty="0"/>
              <a:t>: nein</a:t>
            </a:r>
          </a:p>
          <a:p>
            <a:pPr marL="0" indent="0">
              <a:buNone/>
            </a:pPr>
            <a:endParaRPr lang="de-DE" sz="1466" dirty="0"/>
          </a:p>
          <a:p>
            <a:pPr marL="0" indent="0">
              <a:buNone/>
            </a:pPr>
            <a:endParaRPr lang="de-DE" sz="1466" dirty="0"/>
          </a:p>
          <a:p>
            <a:pPr marL="0" indent="0">
              <a:buNone/>
            </a:pPr>
            <a:endParaRPr lang="en-US" sz="1466" dirty="0"/>
          </a:p>
          <a:p>
            <a:pPr marL="478211" indent="0">
              <a:buNone/>
            </a:pPr>
            <a:endParaRPr lang="en-US" sz="1466" dirty="0"/>
          </a:p>
        </p:txBody>
      </p:sp>
      <p:sp>
        <p:nvSpPr>
          <p:cNvPr id="11" name="Textfeld 10"/>
          <p:cNvSpPr txBox="1"/>
          <p:nvPr/>
        </p:nvSpPr>
        <p:spPr>
          <a:xfrm>
            <a:off x="202904" y="4231746"/>
            <a:ext cx="2713169" cy="19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66" dirty="0"/>
              <a:t>@ Quaritsch Photography/unsplash.com</a:t>
            </a: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11" y="2094312"/>
            <a:ext cx="1708627" cy="2137434"/>
          </a:xfrm>
          <a:prstGeom prst="rect">
            <a:avLst/>
          </a:prstGeom>
        </p:spPr>
      </p:pic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34A70ED1-8E68-4D3A-BB30-8DDAC7CF5897}"/>
              </a:ext>
            </a:extLst>
          </p:cNvPr>
          <p:cNvSpPr txBox="1">
            <a:spLocks/>
          </p:cNvSpPr>
          <p:nvPr/>
        </p:nvSpPr>
        <p:spPr>
          <a:xfrm>
            <a:off x="796518" y="5597369"/>
            <a:ext cx="11134723" cy="323853"/>
          </a:xfrm>
          <a:prstGeom prst="rect">
            <a:avLst/>
          </a:prstGeom>
          <a:noFill/>
        </p:spPr>
        <p:txBody>
          <a:bodyPr vert="horz" lIns="0" tIns="0" rIns="95970" bIns="0" rtlCol="0">
            <a:noAutofit/>
          </a:bodyPr>
          <a:lstStyle>
            <a:lvl1pPr marL="0" marR="0" indent="0" algn="l" defTabSz="1800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None/>
              <a:tabLst>
                <a:tab pos="180000" algn="l"/>
              </a:tabLst>
              <a:defRPr sz="165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99" dirty="0">
                <a:solidFill>
                  <a:schemeClr val="accent6"/>
                </a:solidFill>
              </a:rPr>
              <a:t>Who needs a Visa to enter Germany: </a:t>
            </a:r>
            <a:r>
              <a:rPr lang="en-US" sz="1599" dirty="0">
                <a:solidFill>
                  <a:schemeClr val="accent6"/>
                </a:solidFill>
                <a:latin typeface="+mn-lt"/>
              </a:rPr>
              <a:t>https://www.make-it-in-germany.com/en/visa-residence/procedure/do-i-need-visa</a:t>
            </a:r>
          </a:p>
          <a:p>
            <a:endParaRPr lang="en-US" sz="1599" dirty="0">
              <a:solidFill>
                <a:schemeClr val="accent6"/>
              </a:solidFill>
            </a:endParaRP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1D261218-EDC9-4CC0-B5DB-A4B638D8C549}"/>
              </a:ext>
            </a:extLst>
          </p:cNvPr>
          <p:cNvGrpSpPr/>
          <p:nvPr/>
        </p:nvGrpSpPr>
        <p:grpSpPr>
          <a:xfrm>
            <a:off x="10439481" y="244979"/>
            <a:ext cx="1074202" cy="1074200"/>
            <a:chOff x="8278442" y="-42321"/>
            <a:chExt cx="805900" cy="805898"/>
          </a:xfrm>
        </p:grpSpPr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35D8C23E-CF64-47B4-A382-36EC1942A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278442" y="-42321"/>
              <a:ext cx="805900" cy="805898"/>
            </a:xfrm>
            <a:prstGeom prst="rect">
              <a:avLst/>
            </a:prstGeom>
          </p:spPr>
        </p:pic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24075951-699D-478F-9B40-C8448B497826}"/>
                </a:ext>
              </a:extLst>
            </p:cNvPr>
            <p:cNvSpPr txBox="1"/>
            <p:nvPr/>
          </p:nvSpPr>
          <p:spPr>
            <a:xfrm>
              <a:off x="8321009" y="142875"/>
              <a:ext cx="730917" cy="346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err="1"/>
                <a:t>No</a:t>
              </a:r>
              <a:r>
                <a:rPr lang="de-DE" sz="1200" dirty="0"/>
                <a:t> Chat Use Q&amp;A!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5543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C926E876-C6D8-B5EF-E015-22C08A2FC3E8}"/>
              </a:ext>
            </a:extLst>
          </p:cNvPr>
          <p:cNvSpPr txBox="1">
            <a:spLocks/>
          </p:cNvSpPr>
          <p:nvPr/>
        </p:nvSpPr>
        <p:spPr>
          <a:xfrm>
            <a:off x="2429267" y="1462926"/>
            <a:ext cx="4459266" cy="4058602"/>
          </a:xfrm>
          <a:prstGeom prst="rect">
            <a:avLst/>
          </a:prstGeom>
          <a:noFill/>
        </p:spPr>
        <p:txBody>
          <a:bodyPr vert="horz" lIns="0" tIns="0" rIns="95970" bIns="0" rtlCol="0">
            <a:noAutofit/>
          </a:bodyPr>
          <a:lstStyle>
            <a:lvl1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66" b="1" dirty="0"/>
              <a:t>What do you need for a visa application?</a:t>
            </a:r>
          </a:p>
          <a:p>
            <a:pPr marL="0" indent="0" rtl="0">
              <a:buNone/>
            </a:pPr>
            <a:endParaRPr lang="en-US" sz="1466" dirty="0">
              <a:solidFill>
                <a:srgbClr val="000000"/>
              </a:solidFill>
            </a:endParaRPr>
          </a:p>
          <a:p>
            <a:pPr marL="0" indent="0" rtl="0">
              <a:buNone/>
            </a:pPr>
            <a:r>
              <a:rPr lang="en-US" sz="1466" dirty="0">
                <a:solidFill>
                  <a:srgbClr val="000000"/>
                </a:solidFill>
              </a:rPr>
              <a:t>Visa application form</a:t>
            </a:r>
          </a:p>
          <a:p>
            <a:pPr marL="0" indent="0" rtl="0">
              <a:buNone/>
            </a:pPr>
            <a:r>
              <a:rPr lang="en-US" sz="1466" dirty="0">
                <a:solidFill>
                  <a:srgbClr val="000000"/>
                </a:solidFill>
              </a:rPr>
              <a:t>Passport photos</a:t>
            </a:r>
          </a:p>
          <a:p>
            <a:pPr marL="0" indent="0" rtl="0">
              <a:buNone/>
            </a:pPr>
            <a:r>
              <a:rPr lang="en-US" sz="1466" dirty="0">
                <a:solidFill>
                  <a:srgbClr val="000000"/>
                </a:solidFill>
              </a:rPr>
              <a:t>Valid passport</a:t>
            </a:r>
          </a:p>
          <a:p>
            <a:pPr marL="0" indent="0" rtl="0">
              <a:buNone/>
            </a:pPr>
            <a:r>
              <a:rPr lang="en-US" sz="1466" dirty="0">
                <a:solidFill>
                  <a:srgbClr val="000000"/>
                </a:solidFill>
              </a:rPr>
              <a:t>Official letter of admission</a:t>
            </a:r>
          </a:p>
          <a:p>
            <a:pPr marL="0" indent="0" rtl="0">
              <a:buNone/>
            </a:pPr>
            <a:r>
              <a:rPr lang="en-US" sz="1466" dirty="0">
                <a:solidFill>
                  <a:srgbClr val="000000"/>
                </a:solidFill>
              </a:rPr>
              <a:t>Proof of financial means:</a:t>
            </a:r>
          </a:p>
          <a:p>
            <a:pPr marL="0" indent="0" rtl="0">
              <a:buNone/>
            </a:pPr>
            <a:r>
              <a:rPr lang="en-US" sz="1466" dirty="0">
                <a:solidFill>
                  <a:srgbClr val="000000"/>
                </a:solidFill>
              </a:rPr>
              <a:t>Blocked account with at least </a:t>
            </a:r>
            <a:r>
              <a:rPr lang="en-US" sz="1466" b="1" dirty="0">
                <a:solidFill>
                  <a:srgbClr val="000000"/>
                </a:solidFill>
              </a:rPr>
              <a:t>€ 11,904 </a:t>
            </a:r>
            <a:r>
              <a:rPr lang="en-US" sz="1466" dirty="0">
                <a:solidFill>
                  <a:srgbClr val="000000"/>
                </a:solidFill>
              </a:rPr>
              <a:t>OR</a:t>
            </a:r>
          </a:p>
          <a:p>
            <a:pPr marL="0" indent="0" rtl="0">
              <a:buNone/>
            </a:pPr>
            <a:r>
              <a:rPr lang="en-US" sz="1466" dirty="0">
                <a:solidFill>
                  <a:srgbClr val="000000"/>
                </a:solidFill>
              </a:rPr>
              <a:t>a declaration of commitment OR a scholarship</a:t>
            </a:r>
          </a:p>
          <a:p>
            <a:pPr marL="0" indent="0" rtl="0">
              <a:buNone/>
            </a:pPr>
            <a:r>
              <a:rPr lang="en-US" sz="1466" dirty="0">
                <a:solidFill>
                  <a:srgbClr val="000000"/>
                </a:solidFill>
              </a:rPr>
              <a:t>Proof of health insurance: Proof of valid health insurance for your stay in Germany is required. (starts with Semester start)</a:t>
            </a:r>
            <a:endParaRPr lang="de-DE" sz="1466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de-DE" sz="1466" dirty="0"/>
          </a:p>
          <a:p>
            <a:pPr marL="0" indent="0">
              <a:buNone/>
            </a:pPr>
            <a:endParaRPr lang="en-US" sz="1466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163820-4FCE-A027-388C-1C1B0923B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Visa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3FCC52D-1BD0-A33F-7664-E69DB884E69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1245" y="5568317"/>
            <a:ext cx="234877" cy="509960"/>
          </a:xfrm>
        </p:spPr>
        <p:txBody>
          <a:bodyPr/>
          <a:lstStyle/>
          <a:p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5395769-5670-89FC-3BE3-3A14BFA8A2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1067" y="5651749"/>
            <a:ext cx="11134723" cy="343097"/>
          </a:xfrm>
        </p:spPr>
        <p:txBody>
          <a:bodyPr/>
          <a:lstStyle/>
          <a:p>
            <a:r>
              <a:rPr lang="en-US" sz="1599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on this: </a:t>
            </a:r>
            <a:r>
              <a:rPr lang="en-US" sz="1599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https://international.tu-dortmund.de/en/visa</a:t>
            </a:r>
            <a:r>
              <a:rPr lang="en-US" sz="1599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77FEDA9-479B-9F5A-B0F8-9ED634811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International Office | Your Path to TU Dortmund University</a:t>
            </a:r>
          </a:p>
          <a:p>
            <a:r>
              <a:rPr lang="de-DE" dirty="0"/>
              <a:t>
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E5F694A-BF91-231A-1067-9FAE173BC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08.09.2026</a:t>
            </a:r>
            <a:endParaRPr lang="en-US" dirty="0"/>
          </a:p>
          <a:p>
            <a:endParaRPr lang="en-US" noProof="0" dirty="0"/>
          </a:p>
          <a:p>
            <a:endParaRPr lang="en-US" dirty="0"/>
          </a:p>
          <a:p>
            <a:endParaRPr lang="en-US" noProof="0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AC8B283C-EC6D-CDF2-9B1E-A8AB75318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CCE7-EF75-7941-BDED-F059478210DA}" type="slidenum">
              <a:rPr lang="de-DE" smtClean="0"/>
              <a:t>6</a:t>
            </a:fld>
            <a:endParaRPr lang="de-DE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A9B846F1-5B06-7A6F-C5BF-8BEA1C17EC58}"/>
              </a:ext>
            </a:extLst>
          </p:cNvPr>
          <p:cNvSpPr txBox="1">
            <a:spLocks/>
          </p:cNvSpPr>
          <p:nvPr/>
        </p:nvSpPr>
        <p:spPr>
          <a:xfrm>
            <a:off x="7531830" y="1462926"/>
            <a:ext cx="4306468" cy="3419762"/>
          </a:xfrm>
          <a:prstGeom prst="rect">
            <a:avLst/>
          </a:prstGeom>
          <a:noFill/>
        </p:spPr>
        <p:txBody>
          <a:bodyPr vert="horz" lIns="0" tIns="0" rIns="95970" bIns="0" rtlCol="0">
            <a:noAutofit/>
          </a:bodyPr>
          <a:lstStyle>
            <a:lvl1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66" b="1" dirty="0"/>
              <a:t>Was </a:t>
            </a:r>
            <a:r>
              <a:rPr lang="en-US" sz="1466" b="1" dirty="0" err="1"/>
              <a:t>braucht</a:t>
            </a:r>
            <a:r>
              <a:rPr lang="en-US" sz="1466" b="1" dirty="0"/>
              <a:t> man für </a:t>
            </a:r>
            <a:r>
              <a:rPr lang="en-US" sz="1466" b="1" dirty="0" err="1"/>
              <a:t>einen</a:t>
            </a:r>
            <a:r>
              <a:rPr lang="en-US" sz="1466" b="1" dirty="0"/>
              <a:t> </a:t>
            </a:r>
            <a:r>
              <a:rPr lang="en-US" sz="1466" b="1" dirty="0" err="1"/>
              <a:t>Visumantrag</a:t>
            </a:r>
            <a:r>
              <a:rPr lang="en-US" sz="1466" b="1" dirty="0"/>
              <a:t>?</a:t>
            </a:r>
          </a:p>
          <a:p>
            <a:pPr marL="0" indent="0">
              <a:buNone/>
            </a:pPr>
            <a:endParaRPr lang="en-US" sz="1466" dirty="0"/>
          </a:p>
          <a:p>
            <a:pPr marL="0" indent="0">
              <a:buNone/>
            </a:pPr>
            <a:r>
              <a:rPr lang="en-US" sz="1466" dirty="0" err="1"/>
              <a:t>Antragsformular</a:t>
            </a:r>
            <a:endParaRPr lang="en-US" sz="1466" dirty="0"/>
          </a:p>
          <a:p>
            <a:pPr marL="0" indent="0">
              <a:buNone/>
            </a:pPr>
            <a:r>
              <a:rPr lang="en-US" sz="1466" dirty="0" err="1"/>
              <a:t>Passfotos</a:t>
            </a:r>
            <a:endParaRPr lang="en-US" sz="1466" dirty="0"/>
          </a:p>
          <a:p>
            <a:pPr marL="0" indent="0">
              <a:buNone/>
            </a:pPr>
            <a:r>
              <a:rPr lang="en-US" sz="1466" dirty="0" err="1"/>
              <a:t>Gültiger</a:t>
            </a:r>
            <a:r>
              <a:rPr lang="en-US" sz="1466" dirty="0"/>
              <a:t> </a:t>
            </a:r>
            <a:r>
              <a:rPr lang="en-US" sz="1466" dirty="0" err="1"/>
              <a:t>Reisepass</a:t>
            </a:r>
            <a:endParaRPr lang="en-US" sz="1466" dirty="0"/>
          </a:p>
          <a:p>
            <a:pPr marL="0" indent="0">
              <a:buNone/>
            </a:pPr>
            <a:r>
              <a:rPr lang="en-US" sz="1466" dirty="0" err="1"/>
              <a:t>Zulassungsbescheid</a:t>
            </a:r>
            <a:endParaRPr lang="en-US" sz="1466" dirty="0"/>
          </a:p>
          <a:p>
            <a:pPr marL="0" indent="0">
              <a:buNone/>
            </a:pPr>
            <a:r>
              <a:rPr lang="en-US" sz="1466" dirty="0" err="1"/>
              <a:t>Finanzierungsnachweis</a:t>
            </a:r>
            <a:r>
              <a:rPr lang="en-US" sz="1466" dirty="0"/>
              <a:t>:</a:t>
            </a:r>
          </a:p>
          <a:p>
            <a:pPr marL="0" indent="0">
              <a:buNone/>
            </a:pPr>
            <a:r>
              <a:rPr lang="en-US" sz="1466" dirty="0" err="1"/>
              <a:t>Sperrkonto</a:t>
            </a:r>
            <a:r>
              <a:rPr lang="en-US" sz="1466" dirty="0"/>
              <a:t> </a:t>
            </a:r>
            <a:r>
              <a:rPr lang="en-US" sz="1466" dirty="0" err="1"/>
              <a:t>mit</a:t>
            </a:r>
            <a:r>
              <a:rPr lang="en-US" sz="1466" dirty="0"/>
              <a:t> </a:t>
            </a:r>
            <a:r>
              <a:rPr lang="en-US" sz="1466" b="1" dirty="0" err="1"/>
              <a:t>mindestens</a:t>
            </a:r>
            <a:r>
              <a:rPr lang="en-US" sz="1466" b="1" dirty="0"/>
              <a:t> 11.904 € </a:t>
            </a:r>
            <a:r>
              <a:rPr lang="en-US" sz="1466" dirty="0"/>
              <a:t>ODER</a:t>
            </a:r>
          </a:p>
          <a:p>
            <a:pPr marL="0" indent="0">
              <a:buNone/>
            </a:pPr>
            <a:r>
              <a:rPr lang="en-US" sz="1466" dirty="0" err="1"/>
              <a:t>Verpflichtungserklärung</a:t>
            </a:r>
            <a:r>
              <a:rPr lang="en-US" sz="1466" dirty="0"/>
              <a:t> ODER</a:t>
            </a:r>
          </a:p>
          <a:p>
            <a:pPr marL="0" indent="0">
              <a:buNone/>
            </a:pPr>
            <a:r>
              <a:rPr lang="en-US" sz="1466" dirty="0"/>
              <a:t>Stipendium</a:t>
            </a:r>
          </a:p>
          <a:p>
            <a:pPr marL="0" indent="0">
              <a:buNone/>
            </a:pPr>
            <a:r>
              <a:rPr lang="en-US" sz="1466" dirty="0" err="1"/>
              <a:t>Krankenversicherungsnachweis</a:t>
            </a:r>
            <a:r>
              <a:rPr lang="en-US" sz="1466" dirty="0"/>
              <a:t> für die Dauer des </a:t>
            </a:r>
            <a:r>
              <a:rPr lang="en-US" sz="1466" dirty="0" err="1"/>
              <a:t>Aufenthalts</a:t>
            </a:r>
            <a:endParaRPr lang="en-US" sz="1466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693" y="4224820"/>
            <a:ext cx="2714149" cy="227534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211" y="2104501"/>
            <a:ext cx="1708627" cy="2137434"/>
          </a:xfrm>
          <a:prstGeom prst="rect">
            <a:avLst/>
          </a:prstGeom>
        </p:spPr>
      </p:pic>
      <p:sp>
        <p:nvSpPr>
          <p:cNvPr id="3" name="Sprechblase: oval 2">
            <a:extLst>
              <a:ext uri="{FF2B5EF4-FFF2-40B4-BE49-F238E27FC236}">
                <a16:creationId xmlns:a16="http://schemas.microsoft.com/office/drawing/2014/main" id="{B4B060F4-7517-4FC7-999E-B5C6571CBBF0}"/>
              </a:ext>
            </a:extLst>
          </p:cNvPr>
          <p:cNvSpPr/>
          <p:nvPr/>
        </p:nvSpPr>
        <p:spPr>
          <a:xfrm>
            <a:off x="5661858" y="4224820"/>
            <a:ext cx="1721830" cy="1112419"/>
          </a:xfrm>
          <a:prstGeom prst="wedgeEllipse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Do not </a:t>
            </a:r>
            <a:r>
              <a:rPr lang="de-DE" sz="1200" dirty="0" err="1"/>
              <a:t>pursue</a:t>
            </a:r>
            <a:r>
              <a:rPr lang="de-DE" sz="1200" dirty="0"/>
              <a:t> </a:t>
            </a:r>
            <a:r>
              <a:rPr lang="de-DE" sz="1200" dirty="0" err="1"/>
              <a:t>with</a:t>
            </a:r>
            <a:r>
              <a:rPr lang="de-DE" sz="1200" dirty="0"/>
              <a:t> </a:t>
            </a:r>
            <a:r>
              <a:rPr lang="de-DE" sz="1200" dirty="0" err="1"/>
              <a:t>the</a:t>
            </a:r>
            <a:r>
              <a:rPr lang="de-DE" sz="1200" dirty="0"/>
              <a:t> </a:t>
            </a:r>
            <a:r>
              <a:rPr lang="de-DE" sz="1200" dirty="0" err="1"/>
              <a:t>enrollment</a:t>
            </a:r>
            <a:r>
              <a:rPr lang="de-DE" sz="1200" dirty="0"/>
              <a:t> </a:t>
            </a:r>
            <a:r>
              <a:rPr lang="de-DE" sz="1200" dirty="0" err="1"/>
              <a:t>before</a:t>
            </a:r>
            <a:r>
              <a:rPr lang="de-DE" sz="1200" dirty="0"/>
              <a:t> </a:t>
            </a:r>
            <a:r>
              <a:rPr lang="de-DE" sz="1200" dirty="0" err="1"/>
              <a:t>you</a:t>
            </a:r>
            <a:r>
              <a:rPr lang="de-DE" sz="1200" dirty="0"/>
              <a:t> </a:t>
            </a:r>
            <a:r>
              <a:rPr lang="de-DE" sz="1200" dirty="0" err="1"/>
              <a:t>get</a:t>
            </a:r>
            <a:r>
              <a:rPr lang="de-DE" sz="1200" dirty="0"/>
              <a:t> </a:t>
            </a:r>
            <a:r>
              <a:rPr lang="de-DE" sz="1200" dirty="0" err="1"/>
              <a:t>your</a:t>
            </a:r>
            <a:r>
              <a:rPr lang="de-DE" sz="1200" dirty="0"/>
              <a:t> </a:t>
            </a:r>
            <a:r>
              <a:rPr lang="de-DE" sz="1200" dirty="0" err="1"/>
              <a:t>visa</a:t>
            </a:r>
            <a:r>
              <a:rPr lang="de-DE" sz="1200" dirty="0"/>
              <a:t>!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A29DCCF0-240A-45EE-B2F4-22E10EAFCB50}"/>
              </a:ext>
            </a:extLst>
          </p:cNvPr>
          <p:cNvGrpSpPr/>
          <p:nvPr/>
        </p:nvGrpSpPr>
        <p:grpSpPr>
          <a:xfrm>
            <a:off x="10439481" y="244979"/>
            <a:ext cx="1074202" cy="1074200"/>
            <a:chOff x="8278442" y="-42321"/>
            <a:chExt cx="805900" cy="805898"/>
          </a:xfrm>
        </p:grpSpPr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F08E67AA-8626-47B3-B9AD-645DF0F6D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278442" y="-42321"/>
              <a:ext cx="805900" cy="805898"/>
            </a:xfrm>
            <a:prstGeom prst="rect">
              <a:avLst/>
            </a:prstGeom>
          </p:spPr>
        </p:pic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17F4DB7B-F618-41BA-83C1-E4CECA46D14A}"/>
                </a:ext>
              </a:extLst>
            </p:cNvPr>
            <p:cNvSpPr txBox="1"/>
            <p:nvPr/>
          </p:nvSpPr>
          <p:spPr>
            <a:xfrm>
              <a:off x="8321009" y="142875"/>
              <a:ext cx="730917" cy="346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err="1"/>
                <a:t>No</a:t>
              </a:r>
              <a:r>
                <a:rPr lang="de-DE" sz="1200" dirty="0"/>
                <a:t> Chat Use Q&amp;A!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1236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C926E876-C6D8-B5EF-E015-22C08A2FC3E8}"/>
              </a:ext>
            </a:extLst>
          </p:cNvPr>
          <p:cNvSpPr txBox="1">
            <a:spLocks/>
          </p:cNvSpPr>
          <p:nvPr/>
        </p:nvSpPr>
        <p:spPr>
          <a:xfrm>
            <a:off x="2945618" y="2019984"/>
            <a:ext cx="3979686" cy="2227830"/>
          </a:xfrm>
          <a:prstGeom prst="rect">
            <a:avLst/>
          </a:prstGeom>
          <a:noFill/>
        </p:spPr>
        <p:txBody>
          <a:bodyPr vert="horz" lIns="0" tIns="0" rIns="95970" bIns="0" rtlCol="0">
            <a:noAutofit/>
          </a:bodyPr>
          <a:lstStyle>
            <a:lvl1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66" b="1" dirty="0"/>
              <a:t>There are two types of accounts:</a:t>
            </a:r>
          </a:p>
          <a:p>
            <a:pPr marL="501488" indent="0">
              <a:buNone/>
            </a:pPr>
            <a:r>
              <a:rPr lang="en-US" sz="1466" dirty="0"/>
              <a:t>Checking account</a:t>
            </a:r>
          </a:p>
          <a:p>
            <a:pPr marL="501488" indent="0">
              <a:buNone/>
            </a:pPr>
            <a:r>
              <a:rPr lang="en-US" sz="1466" dirty="0"/>
              <a:t>Blocked account</a:t>
            </a:r>
          </a:p>
          <a:p>
            <a:pPr marL="501488" indent="0">
              <a:buNone/>
            </a:pPr>
            <a:endParaRPr lang="en-US" sz="1466" dirty="0"/>
          </a:p>
          <a:p>
            <a:pPr marL="0" indent="0">
              <a:buNone/>
            </a:pPr>
            <a:r>
              <a:rPr lang="en-US" sz="1466" b="1" dirty="0"/>
              <a:t>EU/EEA citizens:</a:t>
            </a:r>
          </a:p>
          <a:p>
            <a:pPr marL="0" indent="0">
              <a:buNone/>
            </a:pPr>
            <a:r>
              <a:rPr lang="en-US" sz="1466" dirty="0"/>
              <a:t>Opening an account in Germany is easy.</a:t>
            </a:r>
          </a:p>
          <a:p>
            <a:pPr marL="0" indent="0">
              <a:buNone/>
            </a:pPr>
            <a:r>
              <a:rPr lang="en-US" sz="1466" dirty="0"/>
              <a:t>Documents required: Passport/ID card and proof of student status.</a:t>
            </a:r>
          </a:p>
          <a:p>
            <a:pPr marL="0" indent="0">
              <a:buNone/>
            </a:pPr>
            <a:r>
              <a:rPr lang="en-US" sz="1466" dirty="0"/>
              <a:t>Same conditions as German citizens.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163820-4FCE-A027-388C-1C1B0923B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Bank account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3FCC52D-1BD0-A33F-7664-E69DB884E69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3461" y="5475242"/>
            <a:ext cx="234877" cy="509960"/>
          </a:xfrm>
        </p:spPr>
        <p:txBody>
          <a:bodyPr/>
          <a:lstStyle/>
          <a:p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5395769-5670-89FC-3BE3-3A14BFA8A2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0793" y="5475242"/>
            <a:ext cx="11134723" cy="227534"/>
          </a:xfrm>
        </p:spPr>
        <p:txBody>
          <a:bodyPr>
            <a:noAutofit/>
          </a:bodyPr>
          <a:lstStyle/>
          <a:p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 to our website: </a:t>
            </a: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https://international.tu-dortmund.de/en/bank-account</a:t>
            </a: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77FEDA9-479B-9F5A-B0F8-9ED634811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International Office | Your Path to TU Dortmund University</a:t>
            </a:r>
          </a:p>
          <a:p>
            <a:r>
              <a:rPr lang="de-DE" dirty="0"/>
              <a:t>
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E5F694A-BF91-231A-1067-9FAE173BC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08.09.2026</a:t>
            </a:r>
            <a:endParaRPr lang="en-US" dirty="0"/>
          </a:p>
          <a:p>
            <a:endParaRPr lang="en-US" noProof="0" dirty="0"/>
          </a:p>
          <a:p>
            <a:endParaRPr lang="en-US" dirty="0"/>
          </a:p>
          <a:p>
            <a:endParaRPr lang="en-US" noProof="0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AC8B283C-EC6D-CDF2-9B1E-A8AB75318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CCE7-EF75-7941-BDED-F059478210DA}" type="slidenum">
              <a:rPr lang="de-DE" smtClean="0"/>
              <a:t>7</a:t>
            </a:fld>
            <a:endParaRPr lang="de-DE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A9B846F1-5B06-7A6F-C5BF-8BEA1C17EC58}"/>
              </a:ext>
            </a:extLst>
          </p:cNvPr>
          <p:cNvSpPr txBox="1">
            <a:spLocks/>
          </p:cNvSpPr>
          <p:nvPr/>
        </p:nvSpPr>
        <p:spPr>
          <a:xfrm>
            <a:off x="7513611" y="2019984"/>
            <a:ext cx="3907611" cy="2380183"/>
          </a:xfrm>
          <a:prstGeom prst="rect">
            <a:avLst/>
          </a:prstGeom>
          <a:noFill/>
        </p:spPr>
        <p:txBody>
          <a:bodyPr vert="horz" lIns="0" tIns="0" rIns="95970" bIns="0" rtlCol="0">
            <a:noAutofit/>
          </a:bodyPr>
          <a:lstStyle>
            <a:lvl1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66" b="1" dirty="0"/>
              <a:t>Es </a:t>
            </a:r>
            <a:r>
              <a:rPr lang="en-US" sz="1466" b="1" dirty="0" err="1"/>
              <a:t>gibt</a:t>
            </a:r>
            <a:r>
              <a:rPr lang="en-US" sz="1466" b="1" dirty="0"/>
              <a:t> </a:t>
            </a:r>
            <a:r>
              <a:rPr lang="en-US" sz="1466" b="1" dirty="0" err="1"/>
              <a:t>zwei</a:t>
            </a:r>
            <a:r>
              <a:rPr lang="en-US" sz="1466" b="1" dirty="0"/>
              <a:t> </a:t>
            </a:r>
            <a:r>
              <a:rPr lang="en-US" sz="1466" b="1" dirty="0" err="1"/>
              <a:t>Kontenarten</a:t>
            </a:r>
            <a:r>
              <a:rPr lang="en-US" sz="1466" b="1" dirty="0"/>
              <a:t>:</a:t>
            </a:r>
          </a:p>
          <a:p>
            <a:pPr marL="501488" indent="0">
              <a:buNone/>
            </a:pPr>
            <a:r>
              <a:rPr lang="en-US" sz="1466" dirty="0" err="1"/>
              <a:t>Girokonto</a:t>
            </a:r>
            <a:endParaRPr lang="en-US" sz="1466" dirty="0"/>
          </a:p>
          <a:p>
            <a:pPr marL="501488" indent="0">
              <a:buNone/>
            </a:pPr>
            <a:r>
              <a:rPr lang="en-US" sz="1466" dirty="0" err="1"/>
              <a:t>Sperrkonto</a:t>
            </a:r>
            <a:endParaRPr lang="en-US" sz="1466" dirty="0"/>
          </a:p>
          <a:p>
            <a:pPr marL="501488" indent="0">
              <a:buNone/>
            </a:pPr>
            <a:endParaRPr lang="en-US" sz="1466" dirty="0"/>
          </a:p>
          <a:p>
            <a:pPr marL="0" indent="0">
              <a:buNone/>
            </a:pPr>
            <a:r>
              <a:rPr lang="de-DE" sz="1466" b="1" dirty="0"/>
              <a:t>EU-/EWR-Bürger*innen:</a:t>
            </a:r>
          </a:p>
          <a:p>
            <a:pPr marL="0" indent="0">
              <a:buNone/>
            </a:pPr>
            <a:r>
              <a:rPr lang="de-DE" sz="1466" dirty="0"/>
              <a:t>Kontoeröffnung in Deutschland einfach möglich.</a:t>
            </a:r>
          </a:p>
          <a:p>
            <a:pPr marL="0" indent="0">
              <a:buNone/>
            </a:pPr>
            <a:r>
              <a:rPr lang="de-DE" sz="1466" dirty="0"/>
              <a:t>Benötigte Unterlagen: Pass/Personalausweis und Studierendennachweis.</a:t>
            </a:r>
          </a:p>
          <a:p>
            <a:pPr marL="0" indent="0">
              <a:buNone/>
            </a:pPr>
            <a:r>
              <a:rPr lang="de-DE" sz="1466" dirty="0"/>
              <a:t>Gleiche Konditionen wie deutsche Bürger*innen.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469" y="4202616"/>
            <a:ext cx="2714149" cy="227534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211" y="2065182"/>
            <a:ext cx="1708627" cy="2137434"/>
          </a:xfrm>
          <a:prstGeom prst="rect">
            <a:avLst/>
          </a:prstGeom>
        </p:spPr>
      </p:pic>
      <p:sp>
        <p:nvSpPr>
          <p:cNvPr id="18" name="Textplatzhalter 4">
            <a:extLst>
              <a:ext uri="{FF2B5EF4-FFF2-40B4-BE49-F238E27FC236}">
                <a16:creationId xmlns:a16="http://schemas.microsoft.com/office/drawing/2014/main" id="{508FACA9-8E7C-4792-BABF-84B1C28B3E50}"/>
              </a:ext>
            </a:extLst>
          </p:cNvPr>
          <p:cNvSpPr txBox="1">
            <a:spLocks/>
          </p:cNvSpPr>
          <p:nvPr/>
        </p:nvSpPr>
        <p:spPr>
          <a:xfrm>
            <a:off x="808116" y="5713819"/>
            <a:ext cx="11134723" cy="227534"/>
          </a:xfrm>
          <a:prstGeom prst="rect">
            <a:avLst/>
          </a:prstGeom>
          <a:noFill/>
        </p:spPr>
        <p:txBody>
          <a:bodyPr vert="horz" lIns="0" tIns="0" rIns="95970" bIns="0" rtlCol="0">
            <a:noAutofit/>
          </a:bodyPr>
          <a:lstStyle>
            <a:lvl1pPr marL="0" marR="0" indent="0" algn="l" defTabSz="1800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None/>
              <a:tabLst>
                <a:tab pos="180000" algn="l"/>
              </a:tabLst>
              <a:defRPr sz="165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99" dirty="0">
                <a:solidFill>
                  <a:schemeClr val="accent6"/>
                </a:solidFill>
              </a:rPr>
              <a:t>Who needs a Visa : https://www.auswaertiges-amt.de/de/service/visa-und-aufenthalt/visabestimmungen-allgemein</a:t>
            </a:r>
          </a:p>
          <a:p>
            <a:r>
              <a:rPr lang="en-US" sz="1599" dirty="0">
                <a:solidFill>
                  <a:schemeClr val="accent6"/>
                </a:solidFill>
              </a:rPr>
              <a:t> </a:t>
            </a: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A81553D9-BFF7-4651-86AC-B49C1CBFC99B}"/>
              </a:ext>
            </a:extLst>
          </p:cNvPr>
          <p:cNvGrpSpPr/>
          <p:nvPr/>
        </p:nvGrpSpPr>
        <p:grpSpPr>
          <a:xfrm>
            <a:off x="10439481" y="244979"/>
            <a:ext cx="1074202" cy="1074200"/>
            <a:chOff x="8278442" y="-42321"/>
            <a:chExt cx="805900" cy="805898"/>
          </a:xfrm>
        </p:grpSpPr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57725533-72A9-4404-AE0B-A82827C00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278442" y="-42321"/>
              <a:ext cx="805900" cy="805898"/>
            </a:xfrm>
            <a:prstGeom prst="rect">
              <a:avLst/>
            </a:prstGeom>
          </p:spPr>
        </p:pic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C24605F6-EA81-43C4-A537-A5A79036A0F9}"/>
                </a:ext>
              </a:extLst>
            </p:cNvPr>
            <p:cNvSpPr txBox="1"/>
            <p:nvPr/>
          </p:nvSpPr>
          <p:spPr>
            <a:xfrm>
              <a:off x="8321009" y="142875"/>
              <a:ext cx="730917" cy="346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err="1"/>
                <a:t>No</a:t>
              </a:r>
              <a:r>
                <a:rPr lang="de-DE" sz="1200" dirty="0"/>
                <a:t> Chat Use Q&amp;A!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146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C926E876-C6D8-B5EF-E015-22C08A2FC3E8}"/>
              </a:ext>
            </a:extLst>
          </p:cNvPr>
          <p:cNvSpPr txBox="1">
            <a:spLocks/>
          </p:cNvSpPr>
          <p:nvPr/>
        </p:nvSpPr>
        <p:spPr>
          <a:xfrm>
            <a:off x="2863230" y="1629301"/>
            <a:ext cx="4236783" cy="2729330"/>
          </a:xfrm>
          <a:prstGeom prst="rect">
            <a:avLst/>
          </a:prstGeom>
          <a:noFill/>
        </p:spPr>
        <p:txBody>
          <a:bodyPr vert="horz" lIns="0" tIns="0" rIns="95970" bIns="0" rtlCol="0">
            <a:noAutofit/>
          </a:bodyPr>
          <a:lstStyle>
            <a:lvl1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66" b="1" dirty="0"/>
              <a:t>Non-EU/EEA citizens:</a:t>
            </a:r>
          </a:p>
          <a:p>
            <a:pPr marL="0" indent="0">
              <a:buNone/>
            </a:pPr>
            <a:r>
              <a:rPr lang="en-US" sz="1466" dirty="0"/>
              <a:t>Required: Blocked account (for visa) and current account.</a:t>
            </a:r>
          </a:p>
          <a:p>
            <a:pPr marL="0" indent="0">
              <a:buNone/>
            </a:pPr>
            <a:r>
              <a:rPr lang="en-US" sz="1466" dirty="0"/>
              <a:t>Blocked account:</a:t>
            </a:r>
          </a:p>
          <a:p>
            <a:pPr marL="480327" indent="0">
              <a:buNone/>
            </a:pPr>
            <a:r>
              <a:rPr lang="en-US" sz="1466" dirty="0"/>
              <a:t>Transfer 11,904 €</a:t>
            </a:r>
          </a:p>
          <a:p>
            <a:pPr marL="480327" indent="0">
              <a:buNone/>
            </a:pPr>
            <a:r>
              <a:rPr lang="en-US" sz="1466" dirty="0"/>
              <a:t>Withdrawals: Up to 992 €</a:t>
            </a:r>
          </a:p>
          <a:p>
            <a:pPr marL="0" indent="0">
              <a:buNone/>
            </a:pPr>
            <a:r>
              <a:rPr lang="en-US" sz="1466" dirty="0"/>
              <a:t>Checking account:</a:t>
            </a:r>
          </a:p>
          <a:p>
            <a:pPr marL="478211" indent="0">
              <a:buNone/>
              <a:tabLst>
                <a:tab pos="234874" algn="l"/>
              </a:tabLst>
            </a:pPr>
            <a:r>
              <a:rPr lang="en-US" sz="1466" dirty="0"/>
              <a:t>Check conditions, fees, required documents and restrictions.</a:t>
            </a:r>
          </a:p>
          <a:p>
            <a:pPr marL="0" indent="0" rtl="0">
              <a:buNone/>
            </a:pPr>
            <a:r>
              <a:rPr lang="en-US" sz="1466" b="1" dirty="0">
                <a:solidFill>
                  <a:srgbClr val="000000"/>
                </a:solidFill>
              </a:rPr>
              <a:t>Student job or similar </a:t>
            </a:r>
            <a:r>
              <a:rPr lang="en-US" sz="1466" dirty="0">
                <a:solidFill>
                  <a:srgbClr val="000000"/>
                </a:solidFill>
              </a:rPr>
              <a:t>is not an alternative to blocked account! </a:t>
            </a:r>
          </a:p>
          <a:p>
            <a:pPr marL="478211" indent="0">
              <a:buNone/>
              <a:tabLst>
                <a:tab pos="234874" algn="l"/>
              </a:tabLst>
            </a:pPr>
            <a:endParaRPr lang="en-US" sz="1466" dirty="0"/>
          </a:p>
          <a:p>
            <a:pPr marL="478211" indent="0">
              <a:buNone/>
              <a:tabLst>
                <a:tab pos="234874" algn="l"/>
              </a:tabLst>
            </a:pPr>
            <a:endParaRPr lang="en-US" sz="1466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163820-4FCE-A027-388C-1C1B0923B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Bank account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3FCC52D-1BD0-A33F-7664-E69DB884E69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78877" y="5482004"/>
            <a:ext cx="234877" cy="509960"/>
          </a:xfrm>
        </p:spPr>
        <p:txBody>
          <a:bodyPr/>
          <a:lstStyle/>
          <a:p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5395769-5670-89FC-3BE3-3A14BFA8A2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0793" y="5482004"/>
            <a:ext cx="11134723" cy="328296"/>
          </a:xfrm>
        </p:spPr>
        <p:txBody>
          <a:bodyPr/>
          <a:lstStyle/>
          <a:p>
            <a:r>
              <a:rPr lang="en-US" sz="1599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 to our website: </a:t>
            </a:r>
            <a:r>
              <a:rPr lang="en-US" sz="1599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https://international.tu-dortmund.de/en/bank-account</a:t>
            </a:r>
            <a:r>
              <a:rPr lang="en-US" sz="1599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77FEDA9-479B-9F5A-B0F8-9ED634811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International Office | Your Path to TU Dortmund University</a:t>
            </a:r>
          </a:p>
          <a:p>
            <a:r>
              <a:rPr lang="de-DE" dirty="0"/>
              <a:t>
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E5F694A-BF91-231A-1067-9FAE173BC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08.09.2026</a:t>
            </a:r>
            <a:endParaRPr lang="en-US" dirty="0"/>
          </a:p>
          <a:p>
            <a:endParaRPr lang="en-US" noProof="0" dirty="0"/>
          </a:p>
          <a:p>
            <a:endParaRPr lang="en-US" dirty="0"/>
          </a:p>
          <a:p>
            <a:endParaRPr lang="en-US" noProof="0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AC8B283C-EC6D-CDF2-9B1E-A8AB75318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CCE7-EF75-7941-BDED-F059478210DA}" type="slidenum">
              <a:rPr lang="de-DE" smtClean="0"/>
              <a:t>8</a:t>
            </a:fld>
            <a:endParaRPr lang="de-DE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A9B846F1-5B06-7A6F-C5BF-8BEA1C17EC58}"/>
              </a:ext>
            </a:extLst>
          </p:cNvPr>
          <p:cNvSpPr txBox="1">
            <a:spLocks/>
          </p:cNvSpPr>
          <p:nvPr/>
        </p:nvSpPr>
        <p:spPr>
          <a:xfrm>
            <a:off x="7608733" y="1629301"/>
            <a:ext cx="4236783" cy="2751543"/>
          </a:xfrm>
          <a:prstGeom prst="rect">
            <a:avLst/>
          </a:prstGeom>
          <a:noFill/>
        </p:spPr>
        <p:txBody>
          <a:bodyPr vert="horz" lIns="0" tIns="0" rIns="95970" bIns="0" rtlCol="0">
            <a:noAutofit/>
          </a:bodyPr>
          <a:lstStyle>
            <a:lvl1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66" b="1" dirty="0"/>
              <a:t>Nicht-EU-/EWR-Bürger*innen:</a:t>
            </a:r>
          </a:p>
          <a:p>
            <a:pPr marL="0" indent="0">
              <a:buNone/>
            </a:pPr>
            <a:r>
              <a:rPr lang="de-DE" sz="1466" dirty="0"/>
              <a:t>Erforderlich: Sperrkonto (für Visum) und Girokonto.</a:t>
            </a:r>
          </a:p>
          <a:p>
            <a:pPr marL="0" indent="0">
              <a:buNone/>
            </a:pPr>
            <a:r>
              <a:rPr lang="de-DE" sz="1466" dirty="0"/>
              <a:t>Sperrkonto:</a:t>
            </a:r>
          </a:p>
          <a:p>
            <a:pPr marL="478211" indent="0">
              <a:buNone/>
            </a:pPr>
            <a:r>
              <a:rPr lang="de-DE" sz="1466" dirty="0"/>
              <a:t>Überweisen Sie 11.904 €</a:t>
            </a:r>
          </a:p>
          <a:p>
            <a:pPr marL="478211" indent="0">
              <a:buNone/>
            </a:pPr>
            <a:r>
              <a:rPr lang="de-DE" sz="1466" dirty="0"/>
              <a:t>Abhebungen: Bis zu 992 €</a:t>
            </a:r>
          </a:p>
          <a:p>
            <a:pPr marL="0" indent="0">
              <a:buNone/>
            </a:pPr>
            <a:r>
              <a:rPr lang="de-DE" sz="1466" dirty="0"/>
              <a:t>Girokonto:</a:t>
            </a:r>
          </a:p>
          <a:p>
            <a:pPr marL="478211" indent="0">
              <a:buNone/>
            </a:pPr>
            <a:r>
              <a:rPr lang="de-DE" sz="1466" dirty="0"/>
              <a:t>Überprüfen Sie Konditionen, Gebühren, benötigte Dokumente und Einschränkungen.</a:t>
            </a:r>
          </a:p>
          <a:p>
            <a:pPr marL="478211" indent="0">
              <a:buNone/>
            </a:pPr>
            <a:r>
              <a:rPr lang="de-DE" sz="1466" b="1" dirty="0"/>
              <a:t>Studentenjob</a:t>
            </a:r>
            <a:r>
              <a:rPr lang="de-DE" sz="1466" dirty="0"/>
              <a:t> keine Alternative zum Sperrkonto! </a:t>
            </a:r>
            <a:endParaRPr lang="en-US" sz="1466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067" y="4238576"/>
            <a:ext cx="2714149" cy="227534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211" y="2101142"/>
            <a:ext cx="1708627" cy="2137434"/>
          </a:xfrm>
          <a:prstGeom prst="rect">
            <a:avLst/>
          </a:prstGeom>
        </p:spPr>
      </p:pic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AAC0BE50-DEDD-4C56-B645-679D97AE18BD}"/>
              </a:ext>
            </a:extLst>
          </p:cNvPr>
          <p:cNvGrpSpPr/>
          <p:nvPr/>
        </p:nvGrpSpPr>
        <p:grpSpPr>
          <a:xfrm>
            <a:off x="10617298" y="296677"/>
            <a:ext cx="1074202" cy="1074200"/>
            <a:chOff x="8278442" y="-42321"/>
            <a:chExt cx="805900" cy="805898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FDF2CA8A-16D2-4A2D-80C0-C75AF2FFA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278442" y="-42321"/>
              <a:ext cx="805900" cy="805898"/>
            </a:xfrm>
            <a:prstGeom prst="rect">
              <a:avLst/>
            </a:prstGeom>
          </p:spPr>
        </p:pic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F5468BE-4755-46DD-90A9-ECA89745AA27}"/>
                </a:ext>
              </a:extLst>
            </p:cNvPr>
            <p:cNvSpPr txBox="1"/>
            <p:nvPr/>
          </p:nvSpPr>
          <p:spPr>
            <a:xfrm>
              <a:off x="8321009" y="142875"/>
              <a:ext cx="730917" cy="346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err="1"/>
                <a:t>No</a:t>
              </a:r>
              <a:r>
                <a:rPr lang="de-DE" sz="1200" dirty="0"/>
                <a:t> Chat Use Q&amp;A!</a:t>
              </a:r>
            </a:p>
          </p:txBody>
        </p:sp>
      </p:grpSp>
      <p:sp>
        <p:nvSpPr>
          <p:cNvPr id="16" name="Textfeld 15">
            <a:extLst>
              <a:ext uri="{FF2B5EF4-FFF2-40B4-BE49-F238E27FC236}">
                <a16:creationId xmlns:a16="http://schemas.microsoft.com/office/drawing/2014/main" id="{BEC6E7FB-6F2C-440C-8BD1-182C8B8BE4F3}"/>
              </a:ext>
            </a:extLst>
          </p:cNvPr>
          <p:cNvSpPr txBox="1"/>
          <p:nvPr/>
        </p:nvSpPr>
        <p:spPr>
          <a:xfrm>
            <a:off x="2863230" y="4347581"/>
            <a:ext cx="4067281" cy="769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en-US" sz="1466" i="1" dirty="0">
                <a:solidFill>
                  <a:srgbClr val="000000"/>
                </a:solidFill>
                <a:latin typeface="Arial" panose="020B0604020202020204" pitchFamily="34" charset="0"/>
              </a:rPr>
              <a:t>Job-</a:t>
            </a:r>
            <a:r>
              <a:rPr lang="en-US" sz="1466" i="1" dirty="0" err="1">
                <a:solidFill>
                  <a:srgbClr val="000000"/>
                </a:solidFill>
                <a:latin typeface="Arial" panose="020B0604020202020204" pitchFamily="34" charset="0"/>
              </a:rPr>
              <a:t>allowence</a:t>
            </a:r>
            <a:r>
              <a:rPr lang="en-US" sz="1466" i="1" dirty="0">
                <a:solidFill>
                  <a:srgbClr val="000000"/>
                </a:solidFill>
                <a:latin typeface="Arial" panose="020B0604020202020204" pitchFamily="34" charset="0"/>
              </a:rPr>
              <a:t> / no alternative to blocked account! – check out the extra Links on our websites! 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65EE4962-302F-46FC-B618-177E0BE09228}"/>
              </a:ext>
            </a:extLst>
          </p:cNvPr>
          <p:cNvSpPr txBox="1"/>
          <p:nvPr/>
        </p:nvSpPr>
        <p:spPr>
          <a:xfrm>
            <a:off x="7506668" y="4466109"/>
            <a:ext cx="4440913" cy="584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599" i="1" dirty="0"/>
              <a:t>Arbeitserlaubnis!– </a:t>
            </a:r>
            <a:r>
              <a:rPr lang="de-DE" sz="1599" dirty="0"/>
              <a:t>Schauen Sie sich die zusätzlichen </a:t>
            </a:r>
            <a:r>
              <a:rPr lang="de-DE" sz="1466" dirty="0"/>
              <a:t>Links</a:t>
            </a:r>
            <a:r>
              <a:rPr lang="de-DE" sz="1599" dirty="0"/>
              <a:t> auf unseren Webseiten an!</a:t>
            </a:r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00A91223-61CA-4B78-821B-AB278014746F}"/>
              </a:ext>
            </a:extLst>
          </p:cNvPr>
          <p:cNvSpPr txBox="1">
            <a:spLocks/>
          </p:cNvSpPr>
          <p:nvPr/>
        </p:nvSpPr>
        <p:spPr>
          <a:xfrm>
            <a:off x="781913" y="5695927"/>
            <a:ext cx="11134723" cy="328296"/>
          </a:xfrm>
          <a:prstGeom prst="rect">
            <a:avLst/>
          </a:prstGeom>
          <a:noFill/>
        </p:spPr>
        <p:txBody>
          <a:bodyPr vert="horz" lIns="0" tIns="0" rIns="95970" bIns="0" rtlCol="0">
            <a:noAutofit/>
          </a:bodyPr>
          <a:lstStyle>
            <a:lvl1pPr marL="0" marR="0" indent="0" algn="l" defTabSz="1800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Tx/>
              <a:buNone/>
              <a:tabLst>
                <a:tab pos="180000" algn="l"/>
              </a:tabLst>
              <a:defRPr sz="165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99" dirty="0">
                <a:solidFill>
                  <a:schemeClr val="accent6"/>
                </a:solidFill>
              </a:rPr>
              <a:t>Further information:  https://www.auswaertiges-amt.de/en/sperrkonto-388600</a:t>
            </a:r>
          </a:p>
        </p:txBody>
      </p:sp>
    </p:spTree>
    <p:extLst>
      <p:ext uri="{BB962C8B-B14F-4D97-AF65-F5344CB8AC3E}">
        <p14:creationId xmlns:p14="http://schemas.microsoft.com/office/powerpoint/2010/main" val="717232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C926E876-C6D8-B5EF-E015-22C08A2FC3E8}"/>
              </a:ext>
            </a:extLst>
          </p:cNvPr>
          <p:cNvSpPr txBox="1">
            <a:spLocks/>
          </p:cNvSpPr>
          <p:nvPr/>
        </p:nvSpPr>
        <p:spPr>
          <a:xfrm>
            <a:off x="2903743" y="1837229"/>
            <a:ext cx="4112705" cy="2550670"/>
          </a:xfrm>
          <a:prstGeom prst="rect">
            <a:avLst/>
          </a:prstGeom>
          <a:noFill/>
        </p:spPr>
        <p:txBody>
          <a:bodyPr vert="horz" lIns="0" tIns="0" rIns="95970" bIns="0" rtlCol="0">
            <a:noAutofit/>
          </a:bodyPr>
          <a:lstStyle>
            <a:lvl1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66" b="1" dirty="0"/>
              <a:t>Non-EU/EEA Students:</a:t>
            </a:r>
          </a:p>
          <a:p>
            <a:endParaRPr lang="en-US" sz="1466" b="1" dirty="0"/>
          </a:p>
          <a:p>
            <a:r>
              <a:rPr lang="en-US" sz="1466" dirty="0"/>
              <a:t>Obligation: You </a:t>
            </a:r>
            <a:r>
              <a:rPr lang="en-US" sz="1466" b="1" dirty="0"/>
              <a:t>must register their accommodation within two weeks of arrival</a:t>
            </a:r>
            <a:r>
              <a:rPr lang="en-US" sz="1466" dirty="0"/>
              <a:t>.</a:t>
            </a:r>
          </a:p>
          <a:p>
            <a:r>
              <a:rPr lang="en-US" sz="1466" dirty="0"/>
              <a:t>Registration Process: Book an appointment online to avoid long waiting times. Required documents are listed on the City of Dortmund's Public Order Office website.</a:t>
            </a:r>
          </a:p>
          <a:p>
            <a:r>
              <a:rPr lang="en-US" sz="1466" b="1" dirty="0">
                <a:solidFill>
                  <a:srgbClr val="000000"/>
                </a:solidFill>
              </a:rPr>
              <a:t>Visa extension during your studies!</a:t>
            </a:r>
          </a:p>
          <a:p>
            <a:r>
              <a:rPr lang="en-US" sz="1466" dirty="0">
                <a:solidFill>
                  <a:srgbClr val="000000"/>
                </a:solidFill>
              </a:rPr>
              <a:t>Changes, Work, internship, free semester, any other plans!  Inform the immigration office! </a:t>
            </a:r>
          </a:p>
          <a:p>
            <a:r>
              <a:rPr lang="en-US" sz="1466" dirty="0">
                <a:solidFill>
                  <a:srgbClr val="000000"/>
                </a:solidFill>
              </a:rPr>
              <a:t>Visa extension and  certificate of study progress </a:t>
            </a:r>
          </a:p>
          <a:p>
            <a:endParaRPr lang="en-US" sz="1466" dirty="0">
              <a:solidFill>
                <a:srgbClr val="000000"/>
              </a:solidFill>
            </a:endParaRPr>
          </a:p>
          <a:p>
            <a:endParaRPr lang="en-US" sz="1466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163820-4FCE-A027-388C-1C1B0923B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173" y="621946"/>
            <a:ext cx="11519579" cy="60675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Arrival and registration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3FCC52D-1BD0-A33F-7664-E69DB884E69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0858" y="5353957"/>
            <a:ext cx="234877" cy="509960"/>
          </a:xfrm>
        </p:spPr>
        <p:txBody>
          <a:bodyPr/>
          <a:lstStyle/>
          <a:p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5395769-5670-89FC-3BE3-3A14BFA8A2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2343" y="5406362"/>
            <a:ext cx="11134723" cy="274565"/>
          </a:xfrm>
        </p:spPr>
        <p:txBody>
          <a:bodyPr>
            <a:noAutofit/>
          </a:bodyPr>
          <a:lstStyle/>
          <a:p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Link: </a:t>
            </a: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https://international.tu-dortmund.de/en/incomings/degree-seeking-students/residence-and-visa/after-arrival/</a:t>
            </a:r>
            <a:endParaRPr lang="en-US" sz="16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77FEDA9-479B-9F5A-B0F8-9ED634811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International Office | Your Path to TU Dortmund University</a:t>
            </a:r>
          </a:p>
          <a:p>
            <a:r>
              <a:rPr lang="de-DE" dirty="0"/>
              <a:t>
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E5F694A-BF91-231A-1067-9FAE173BC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08.09.2026</a:t>
            </a:r>
            <a:endParaRPr lang="en-US" dirty="0"/>
          </a:p>
          <a:p>
            <a:endParaRPr lang="en-US" noProof="0" dirty="0"/>
          </a:p>
          <a:p>
            <a:endParaRPr lang="en-US" dirty="0"/>
          </a:p>
          <a:p>
            <a:endParaRPr lang="en-US" noProof="0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AC8B283C-EC6D-CDF2-9B1E-A8AB75318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CCE7-EF75-7941-BDED-F059478210DA}" type="slidenum">
              <a:rPr lang="de-DE" smtClean="0"/>
              <a:t>9</a:t>
            </a:fld>
            <a:endParaRPr lang="de-DE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A9B846F1-5B06-7A6F-C5BF-8BEA1C17EC58}"/>
              </a:ext>
            </a:extLst>
          </p:cNvPr>
          <p:cNvSpPr txBox="1">
            <a:spLocks/>
          </p:cNvSpPr>
          <p:nvPr/>
        </p:nvSpPr>
        <p:spPr>
          <a:xfrm>
            <a:off x="7699299" y="1837228"/>
            <a:ext cx="4378912" cy="2331662"/>
          </a:xfrm>
          <a:prstGeom prst="rect">
            <a:avLst/>
          </a:prstGeom>
          <a:noFill/>
        </p:spPr>
        <p:txBody>
          <a:bodyPr vert="horz" lIns="0" tIns="0" rIns="95970" bIns="0" rtlCol="0">
            <a:noAutofit/>
          </a:bodyPr>
          <a:lstStyle>
            <a:lvl1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66" b="1" dirty="0"/>
              <a:t>Nicht-EU/EWR-Studierende:</a:t>
            </a:r>
          </a:p>
          <a:p>
            <a:pPr marL="0" indent="0">
              <a:buNone/>
            </a:pPr>
            <a:endParaRPr lang="de-DE" sz="1466" b="1" dirty="0"/>
          </a:p>
          <a:p>
            <a:r>
              <a:rPr lang="de-DE" sz="1466" dirty="0"/>
              <a:t>Pflicht: Man </a:t>
            </a:r>
            <a:r>
              <a:rPr lang="de-DE" sz="1466" b="1" dirty="0"/>
              <a:t>muss seinen Wohnsitz innerhalb von zwei Wochen nach Ankunft anmelden</a:t>
            </a:r>
            <a:r>
              <a:rPr lang="de-DE" sz="1466" dirty="0"/>
              <a:t>.</a:t>
            </a:r>
          </a:p>
          <a:p>
            <a:r>
              <a:rPr lang="de-DE" sz="1466" dirty="0"/>
              <a:t>Anmeldeverfahren: Buchen Sie online einen Termin, um lange Wartezeiten zu vermeiden. Erforderliche Dokumente sind auf der Website des Ordnungsamtes aufgeführt.</a:t>
            </a:r>
          </a:p>
          <a:p>
            <a:endParaRPr lang="de-DE" sz="1466" b="1" dirty="0"/>
          </a:p>
          <a:p>
            <a:r>
              <a:rPr lang="de-DE" sz="1466" b="1" dirty="0"/>
              <a:t>Visumverlängerung während Ihres Studiums! </a:t>
            </a:r>
            <a:r>
              <a:rPr lang="de-DE" sz="1466" dirty="0"/>
              <a:t>Änderungen, Arbeit, Praktikum, freies Semester, andere Pläne! Informieren Sie das Ausländeramt!</a:t>
            </a:r>
          </a:p>
          <a:p>
            <a:r>
              <a:rPr lang="en-US" sz="1466" dirty="0" err="1"/>
              <a:t>Visaverlängerung</a:t>
            </a:r>
            <a:r>
              <a:rPr lang="en-US" sz="1466" dirty="0"/>
              <a:t> </a:t>
            </a:r>
            <a:r>
              <a:rPr lang="en-US" sz="1466" dirty="0" err="1"/>
              <a:t>sowie</a:t>
            </a:r>
            <a:r>
              <a:rPr lang="en-US" sz="1466" dirty="0"/>
              <a:t> </a:t>
            </a:r>
            <a:r>
              <a:rPr lang="en-US" sz="1466" dirty="0" err="1"/>
              <a:t>Studienprüfbescheinigung</a:t>
            </a:r>
            <a:endParaRPr lang="en-US" sz="1466" dirty="0"/>
          </a:p>
          <a:p>
            <a:endParaRPr lang="de-DE" sz="1466" dirty="0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594" y="4242729"/>
            <a:ext cx="2714149" cy="227534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172" y="2105295"/>
            <a:ext cx="1708627" cy="2137434"/>
          </a:xfrm>
          <a:prstGeom prst="rect">
            <a:avLst/>
          </a:prstGeom>
        </p:spPr>
      </p:pic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D4AE0405-39C6-4119-A95B-D2AAEE086F38}"/>
              </a:ext>
            </a:extLst>
          </p:cNvPr>
          <p:cNvGrpSpPr/>
          <p:nvPr/>
        </p:nvGrpSpPr>
        <p:grpSpPr>
          <a:xfrm>
            <a:off x="10512523" y="294979"/>
            <a:ext cx="1074202" cy="1074200"/>
            <a:chOff x="8278442" y="-42321"/>
            <a:chExt cx="805900" cy="805898"/>
          </a:xfrm>
        </p:grpSpPr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16D78543-0E43-4DDF-B840-4C4D28CE8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278442" y="-42321"/>
              <a:ext cx="805900" cy="805898"/>
            </a:xfrm>
            <a:prstGeom prst="rect">
              <a:avLst/>
            </a:prstGeom>
          </p:spPr>
        </p:pic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DF0650EE-1952-41F4-B408-AD6730CF33F7}"/>
                </a:ext>
              </a:extLst>
            </p:cNvPr>
            <p:cNvSpPr txBox="1"/>
            <p:nvPr/>
          </p:nvSpPr>
          <p:spPr>
            <a:xfrm>
              <a:off x="8321009" y="142875"/>
              <a:ext cx="730917" cy="346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err="1"/>
                <a:t>No</a:t>
              </a:r>
              <a:r>
                <a:rPr lang="de-DE" sz="1200" dirty="0"/>
                <a:t> Chat Use Q&amp;A!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0722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C926E876-C6D8-B5EF-E015-22C08A2FC3E8}"/>
              </a:ext>
            </a:extLst>
          </p:cNvPr>
          <p:cNvSpPr txBox="1">
            <a:spLocks/>
          </p:cNvSpPr>
          <p:nvPr/>
        </p:nvSpPr>
        <p:spPr>
          <a:xfrm>
            <a:off x="2563467" y="1346981"/>
            <a:ext cx="4378033" cy="3789256"/>
          </a:xfrm>
          <a:prstGeom prst="rect">
            <a:avLst/>
          </a:prstGeom>
          <a:noFill/>
        </p:spPr>
        <p:txBody>
          <a:bodyPr vert="horz" lIns="0" tIns="0" rIns="95970" bIns="0" rtlCol="0">
            <a:noAutofit/>
          </a:bodyPr>
          <a:lstStyle>
            <a:lvl1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99" b="1" dirty="0"/>
              <a:t>Do you need health insurance?</a:t>
            </a:r>
            <a:endParaRPr lang="de-DE" sz="1599" dirty="0">
              <a:solidFill>
                <a:srgbClr val="000000"/>
              </a:solidFill>
            </a:endParaRPr>
          </a:p>
          <a:p>
            <a:pPr rtl="0"/>
            <a:r>
              <a:rPr lang="en-US" sz="1599" dirty="0">
                <a:solidFill>
                  <a:srgbClr val="000000"/>
                </a:solidFill>
              </a:rPr>
              <a:t>International students must hold either a statutory or a private health insurance during their studies.</a:t>
            </a:r>
          </a:p>
          <a:p>
            <a:pPr rtl="0"/>
            <a:r>
              <a:rPr lang="en-US" sz="1599" dirty="0">
                <a:solidFill>
                  <a:srgbClr val="000000"/>
                </a:solidFill>
              </a:rPr>
              <a:t>Choice 1: Statutory Health insurance &gt;Electronic proof of health insurance to the university.</a:t>
            </a:r>
          </a:p>
          <a:p>
            <a:pPr rtl="0"/>
            <a:r>
              <a:rPr lang="en-US" sz="1599" dirty="0">
                <a:solidFill>
                  <a:srgbClr val="000000"/>
                </a:solidFill>
              </a:rPr>
              <a:t>Choice 2: private Health insurance &gt; exemption from the statutory health insurance.</a:t>
            </a:r>
          </a:p>
          <a:p>
            <a:pPr rtl="0"/>
            <a:r>
              <a:rPr lang="en-US" sz="1599" dirty="0">
                <a:solidFill>
                  <a:srgbClr val="000000"/>
                </a:solidFill>
              </a:rPr>
              <a:t>Students on preparatory courses, over 30 years of age or doctoral students must be exempt from the statutory health insurance.</a:t>
            </a:r>
          </a:p>
          <a:p>
            <a:pPr rtl="0"/>
            <a:r>
              <a:rPr lang="en-US" sz="1599" dirty="0">
                <a:solidFill>
                  <a:srgbClr val="000000"/>
                </a:solidFill>
              </a:rPr>
              <a:t>Electronic proof of health insurance or exemption must be requested from the health insurance company in good time after admission or arrival in Germany.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163820-4FCE-A027-388C-1C1B0923B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 Insurance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3FCC52D-1BD0-A33F-7664-E69DB884E69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6484" y="5549098"/>
            <a:ext cx="234877" cy="509960"/>
          </a:xfrm>
        </p:spPr>
        <p:txBody>
          <a:bodyPr/>
          <a:lstStyle/>
          <a:p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5395769-5670-89FC-3BE3-3A14BFA8A2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0793" y="5511021"/>
            <a:ext cx="11134723" cy="698666"/>
          </a:xfrm>
        </p:spPr>
        <p:txBody>
          <a:bodyPr/>
          <a:lstStyle/>
          <a:p>
            <a:r>
              <a:rPr lang="en-US" sz="1599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on this here:</a:t>
            </a:r>
          </a:p>
          <a:p>
            <a:r>
              <a:rPr lang="en-US" sz="1599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https://www.tu-dortmund.de/en/students/during-your-studies/organization-of-studies/health-insurance-and-pension/</a:t>
            </a:r>
            <a:endParaRPr lang="en-US" sz="1599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77FEDA9-479B-9F5A-B0F8-9ED634811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International Office | Your Path to TU Dortmund University</a:t>
            </a:r>
          </a:p>
          <a:p>
            <a:r>
              <a:rPr lang="de-DE" dirty="0"/>
              <a:t>
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E5F694A-BF91-231A-1067-9FAE173BC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08.09.2026</a:t>
            </a:r>
            <a:endParaRPr lang="en-US"/>
          </a:p>
          <a:p>
            <a:endParaRPr lang="en-US" noProof="0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AC8B283C-EC6D-CDF2-9B1E-A8AB75318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CCE7-EF75-7941-BDED-F059478210DA}" type="slidenum">
              <a:rPr lang="de-DE" smtClean="0"/>
              <a:t>10</a:t>
            </a:fld>
            <a:endParaRPr lang="de-DE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A9B846F1-5B06-7A6F-C5BF-8BEA1C17EC58}"/>
              </a:ext>
            </a:extLst>
          </p:cNvPr>
          <p:cNvSpPr txBox="1">
            <a:spLocks/>
          </p:cNvSpPr>
          <p:nvPr/>
        </p:nvSpPr>
        <p:spPr>
          <a:xfrm>
            <a:off x="7315576" y="1101741"/>
            <a:ext cx="4646143" cy="3759732"/>
          </a:xfrm>
          <a:prstGeom prst="rect">
            <a:avLst/>
          </a:prstGeom>
          <a:noFill/>
        </p:spPr>
        <p:txBody>
          <a:bodyPr vert="horz" lIns="0" tIns="0" rIns="95970" bIns="0" rtlCol="0">
            <a:noAutofit/>
          </a:bodyPr>
          <a:lstStyle>
            <a:lvl1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99" b="1" dirty="0" err="1"/>
              <a:t>Braucht</a:t>
            </a:r>
            <a:r>
              <a:rPr lang="en-US" sz="1599" b="1" dirty="0"/>
              <a:t> man </a:t>
            </a:r>
            <a:r>
              <a:rPr lang="en-US" sz="1599" b="1" dirty="0" err="1"/>
              <a:t>eine</a:t>
            </a:r>
            <a:r>
              <a:rPr lang="en-US" sz="1599" b="1" dirty="0"/>
              <a:t> </a:t>
            </a:r>
            <a:r>
              <a:rPr lang="en-US" sz="1599" b="1" dirty="0" err="1"/>
              <a:t>Krankenversicherung</a:t>
            </a:r>
            <a:r>
              <a:rPr lang="en-US" sz="1599" b="1" dirty="0"/>
              <a:t>?</a:t>
            </a:r>
          </a:p>
          <a:p>
            <a:pPr marL="0" indent="0">
              <a:buNone/>
            </a:pPr>
            <a:endParaRPr lang="en-US" sz="1599" dirty="0"/>
          </a:p>
          <a:p>
            <a:pPr rtl="0"/>
            <a:r>
              <a:rPr lang="de-DE" sz="1599" dirty="0">
                <a:solidFill>
                  <a:srgbClr val="000000"/>
                </a:solidFill>
              </a:rPr>
              <a:t>Internationale Studierende müssen während ihres Studiums entweder eine gesetzliche oder eine private Krankenversicherung haben. </a:t>
            </a:r>
          </a:p>
          <a:p>
            <a:pPr rtl="0"/>
            <a:r>
              <a:rPr lang="de-DE" sz="1599" dirty="0">
                <a:solidFill>
                  <a:srgbClr val="000000"/>
                </a:solidFill>
              </a:rPr>
              <a:t>Gesetzliche Krankenversicherung &gt; Elektronischer Nachweis der Krankenversicherung an die Universität. </a:t>
            </a:r>
          </a:p>
          <a:p>
            <a:pPr rtl="0"/>
            <a:r>
              <a:rPr lang="de-DE" sz="1599" dirty="0">
                <a:solidFill>
                  <a:srgbClr val="000000"/>
                </a:solidFill>
              </a:rPr>
              <a:t>Private Krankenversicherung &gt; Befreiung von der gesetzlichen Krankenversicherung. </a:t>
            </a:r>
          </a:p>
          <a:p>
            <a:pPr rtl="0"/>
            <a:r>
              <a:rPr lang="de-DE" sz="1599" dirty="0">
                <a:solidFill>
                  <a:srgbClr val="000000"/>
                </a:solidFill>
              </a:rPr>
              <a:t>Studierende in Vorbereitungskursen, über 30 Jahre alt oder Doktoranden müssen von der gesetzlichen Krankenversicherung befreit werden. </a:t>
            </a:r>
          </a:p>
          <a:p>
            <a:pPr rtl="0"/>
            <a:r>
              <a:rPr lang="de-DE" sz="1599" dirty="0">
                <a:solidFill>
                  <a:srgbClr val="000000"/>
                </a:solidFill>
              </a:rPr>
              <a:t>Der elektronische Nachweis der Krankenversicherung oder die Befreiung muss rechtzeitig nach der Zulassung oder Ankunft in Deutschland bei der Krankenkasse beantragt werden.</a:t>
            </a:r>
            <a:endParaRPr lang="en-US" sz="1599" dirty="0">
              <a:solidFill>
                <a:srgbClr val="00000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203" y="4234175"/>
            <a:ext cx="2714149" cy="227534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211" y="2114254"/>
            <a:ext cx="1708627" cy="2137434"/>
          </a:xfrm>
          <a:prstGeom prst="rect">
            <a:avLst/>
          </a:prstGeom>
        </p:spPr>
      </p:pic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A3182F3D-4183-471E-9C1B-E7895EF5F711}"/>
              </a:ext>
            </a:extLst>
          </p:cNvPr>
          <p:cNvGrpSpPr/>
          <p:nvPr/>
        </p:nvGrpSpPr>
        <p:grpSpPr>
          <a:xfrm>
            <a:off x="10783368" y="79988"/>
            <a:ext cx="1074202" cy="1074200"/>
            <a:chOff x="8278442" y="-42321"/>
            <a:chExt cx="805900" cy="805898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AF09D477-E4CA-48A4-9D8D-01C20F617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278442" y="-42321"/>
              <a:ext cx="805900" cy="805898"/>
            </a:xfrm>
            <a:prstGeom prst="rect">
              <a:avLst/>
            </a:prstGeom>
          </p:spPr>
        </p:pic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1B08E7C4-B4ED-4207-9D42-AB720FF11654}"/>
                </a:ext>
              </a:extLst>
            </p:cNvPr>
            <p:cNvSpPr txBox="1"/>
            <p:nvPr/>
          </p:nvSpPr>
          <p:spPr>
            <a:xfrm>
              <a:off x="8321009" y="142875"/>
              <a:ext cx="730917" cy="346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err="1"/>
                <a:t>No</a:t>
              </a:r>
              <a:r>
                <a:rPr lang="de-DE" sz="1200" dirty="0"/>
                <a:t> Chat Use Q&amp;A!</a:t>
              </a:r>
            </a:p>
          </p:txBody>
        </p:sp>
      </p:grpSp>
      <p:sp>
        <p:nvSpPr>
          <p:cNvPr id="16" name="Sprechblase: oval 15">
            <a:extLst>
              <a:ext uri="{FF2B5EF4-FFF2-40B4-BE49-F238E27FC236}">
                <a16:creationId xmlns:a16="http://schemas.microsoft.com/office/drawing/2014/main" id="{7FD7F992-22ED-4A55-BB7E-6D4B5938D54F}"/>
              </a:ext>
            </a:extLst>
          </p:cNvPr>
          <p:cNvSpPr/>
          <p:nvPr/>
        </p:nvSpPr>
        <p:spPr>
          <a:xfrm>
            <a:off x="5285410" y="104101"/>
            <a:ext cx="2030165" cy="1255097"/>
          </a:xfrm>
          <a:prstGeom prst="wedgeEllipse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Do not </a:t>
            </a:r>
            <a:r>
              <a:rPr lang="de-DE" sz="1200" dirty="0" err="1"/>
              <a:t>register</a:t>
            </a:r>
            <a:r>
              <a:rPr lang="de-DE" sz="1200" dirty="0"/>
              <a:t> </a:t>
            </a:r>
            <a:r>
              <a:rPr lang="de-DE" sz="1200" dirty="0" err="1"/>
              <a:t>for</a:t>
            </a:r>
            <a:r>
              <a:rPr lang="de-DE" sz="1200" dirty="0"/>
              <a:t> a </a:t>
            </a:r>
            <a:r>
              <a:rPr lang="de-DE" sz="1200" dirty="0" err="1"/>
              <a:t>health</a:t>
            </a:r>
            <a:r>
              <a:rPr lang="de-DE" sz="1200" dirty="0"/>
              <a:t> </a:t>
            </a:r>
            <a:r>
              <a:rPr lang="de-DE" sz="1200" dirty="0" err="1"/>
              <a:t>insurance</a:t>
            </a:r>
            <a:r>
              <a:rPr lang="de-DE" sz="1200" dirty="0"/>
              <a:t> </a:t>
            </a:r>
            <a:r>
              <a:rPr lang="de-DE" sz="1200" dirty="0" err="1"/>
              <a:t>before</a:t>
            </a:r>
            <a:r>
              <a:rPr lang="de-DE" sz="1200" dirty="0"/>
              <a:t> </a:t>
            </a:r>
            <a:r>
              <a:rPr lang="de-DE" sz="1200" dirty="0" err="1"/>
              <a:t>you</a:t>
            </a:r>
            <a:r>
              <a:rPr lang="de-DE" sz="1200" dirty="0"/>
              <a:t> </a:t>
            </a:r>
            <a:r>
              <a:rPr lang="de-DE" sz="1200" dirty="0" err="1"/>
              <a:t>receive</a:t>
            </a:r>
            <a:r>
              <a:rPr lang="de-DE" sz="1200" dirty="0"/>
              <a:t> </a:t>
            </a:r>
            <a:r>
              <a:rPr lang="de-DE" sz="1200" dirty="0" err="1"/>
              <a:t>your</a:t>
            </a:r>
            <a:r>
              <a:rPr lang="de-DE" sz="1200" dirty="0"/>
              <a:t> </a:t>
            </a:r>
            <a:r>
              <a:rPr lang="de-DE" sz="1200" dirty="0" err="1"/>
              <a:t>visa</a:t>
            </a:r>
            <a:r>
              <a:rPr lang="de-DE" sz="1200" dirty="0"/>
              <a:t> ! </a:t>
            </a:r>
          </a:p>
        </p:txBody>
      </p:sp>
    </p:spTree>
    <p:extLst>
      <p:ext uri="{BB962C8B-B14F-4D97-AF65-F5344CB8AC3E}">
        <p14:creationId xmlns:p14="http://schemas.microsoft.com/office/powerpoint/2010/main" val="2995787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C926E876-C6D8-B5EF-E015-22C08A2FC3E8}"/>
              </a:ext>
            </a:extLst>
          </p:cNvPr>
          <p:cNvSpPr txBox="1">
            <a:spLocks/>
          </p:cNvSpPr>
          <p:nvPr/>
        </p:nvSpPr>
        <p:spPr>
          <a:xfrm>
            <a:off x="2367365" y="1759842"/>
            <a:ext cx="4378033" cy="3789256"/>
          </a:xfrm>
          <a:prstGeom prst="rect">
            <a:avLst/>
          </a:prstGeom>
          <a:noFill/>
        </p:spPr>
        <p:txBody>
          <a:bodyPr vert="horz" lIns="0" tIns="0" rIns="95970" bIns="0" rtlCol="0">
            <a:noAutofit/>
          </a:bodyPr>
          <a:lstStyle>
            <a:lvl1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/>
              <a:t>If you take part in Come2Campus, you will...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get to know many other international and German students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receive important information about different offers at TU Dortmund University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get support during your search for an apartment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find out about the different offers of the International Office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have the opportunity to get to know different student clubs and organizations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get to explore the campus through a scavenger hunt</a:t>
            </a:r>
          </a:p>
          <a:p>
            <a:r>
              <a:rPr lang="en-US" sz="1600" dirty="0"/>
              <a:t>...experience exciting and lively days with a lot of fun!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163820-4FCE-A027-388C-1C1B0923B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the enrollment :</a:t>
            </a:r>
            <a:br>
              <a:rPr lang="en-US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Come2Campus Welcome Event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3FCC52D-1BD0-A33F-7664-E69DB884E69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434" y="5846390"/>
            <a:ext cx="234877" cy="509960"/>
          </a:xfrm>
        </p:spPr>
        <p:txBody>
          <a:bodyPr/>
          <a:lstStyle/>
          <a:p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5395769-5670-89FC-3BE3-3A14BFA8A2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5888029"/>
            <a:ext cx="11134723" cy="698666"/>
          </a:xfrm>
        </p:spPr>
        <p:txBody>
          <a:bodyPr/>
          <a:lstStyle/>
          <a:p>
            <a:r>
              <a:rPr lang="en-US" sz="1599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on this here: https://international.tu-dortmund.de/en/c2c/information-for-new-international-students/</a:t>
            </a:r>
          </a:p>
          <a:p>
            <a:r>
              <a:rPr lang="en-US" sz="1599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77FEDA9-479B-9F5A-B0F8-9ED634811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International Office | Your Path to TU Dortmund University</a:t>
            </a:r>
          </a:p>
          <a:p>
            <a:r>
              <a:rPr lang="de-DE" dirty="0"/>
              <a:t>
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E5F694A-BF91-231A-1067-9FAE173BC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08.09.2026</a:t>
            </a:r>
            <a:endParaRPr lang="en-US" dirty="0"/>
          </a:p>
          <a:p>
            <a:endParaRPr lang="en-US" noProof="0" dirty="0"/>
          </a:p>
          <a:p>
            <a:endParaRPr lang="en-US" dirty="0"/>
          </a:p>
          <a:p>
            <a:endParaRPr lang="en-US" noProof="0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AC8B283C-EC6D-CDF2-9B1E-A8AB75318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CCE7-EF75-7941-BDED-F059478210DA}" type="slidenum">
              <a:rPr lang="de-DE" smtClean="0"/>
              <a:t>11</a:t>
            </a:fld>
            <a:endParaRPr lang="de-DE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A9B846F1-5B06-7A6F-C5BF-8BEA1C17EC58}"/>
              </a:ext>
            </a:extLst>
          </p:cNvPr>
          <p:cNvSpPr txBox="1">
            <a:spLocks/>
          </p:cNvSpPr>
          <p:nvPr/>
        </p:nvSpPr>
        <p:spPr>
          <a:xfrm>
            <a:off x="6820276" y="1731733"/>
            <a:ext cx="4646143" cy="3759732"/>
          </a:xfrm>
          <a:prstGeom prst="rect">
            <a:avLst/>
          </a:prstGeom>
          <a:noFill/>
        </p:spPr>
        <p:txBody>
          <a:bodyPr vert="horz" lIns="0" tIns="0" rIns="95970" bIns="0" rtlCol="0">
            <a:noAutofit/>
          </a:bodyPr>
          <a:lstStyle>
            <a:lvl1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599" b="1" dirty="0"/>
              <a:t> Wenn Sie an Come2Campus teilnehmen, werden Sie...</a:t>
            </a:r>
          </a:p>
          <a:p>
            <a:r>
              <a:rPr lang="de-DE" sz="1600" dirty="0"/>
              <a:t>viele andere internationale und deutsche Studierende kennenlernen,</a:t>
            </a:r>
          </a:p>
          <a:p>
            <a:r>
              <a:rPr lang="de-DE" sz="1600" dirty="0"/>
              <a:t>wichtige Informationen über verschiedene Angebote an der TU Dortmund erhalten,</a:t>
            </a:r>
          </a:p>
          <a:p>
            <a:r>
              <a:rPr lang="de-DE" sz="1600" dirty="0"/>
              <a:t>Unterstützung bei Ihrer Wohnungssuche bekommen,</a:t>
            </a:r>
          </a:p>
          <a:p>
            <a:r>
              <a:rPr lang="de-DE" sz="1600" dirty="0"/>
              <a:t>über die verschiedenen Angebote des International Office informiert werden,</a:t>
            </a:r>
          </a:p>
          <a:p>
            <a:r>
              <a:rPr lang="de-DE" sz="1600" dirty="0"/>
              <a:t>die Möglichkeit haben, verschiedene Studentenclubs und Organisationen kennenzulernen,</a:t>
            </a:r>
          </a:p>
          <a:p>
            <a:r>
              <a:rPr lang="de-DE" sz="1600" dirty="0"/>
              <a:t>den Campus durch eine Schnitzeljagd erkunden,</a:t>
            </a:r>
          </a:p>
          <a:p>
            <a:r>
              <a:rPr lang="de-DE" sz="1600" dirty="0"/>
              <a:t>spannende und lebhafte Tage mit viel Spaß erleben! </a:t>
            </a:r>
            <a:endParaRPr lang="en-US" sz="16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203" y="4234175"/>
            <a:ext cx="2714149" cy="227534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11" y="2114254"/>
            <a:ext cx="1708627" cy="2137434"/>
          </a:xfrm>
          <a:prstGeom prst="rect">
            <a:avLst/>
          </a:prstGeom>
        </p:spPr>
      </p:pic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A3182F3D-4183-471E-9C1B-E7895EF5F711}"/>
              </a:ext>
            </a:extLst>
          </p:cNvPr>
          <p:cNvGrpSpPr/>
          <p:nvPr/>
        </p:nvGrpSpPr>
        <p:grpSpPr>
          <a:xfrm>
            <a:off x="10783368" y="79988"/>
            <a:ext cx="1074202" cy="1074200"/>
            <a:chOff x="8278442" y="-42321"/>
            <a:chExt cx="805900" cy="805898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AF09D477-E4CA-48A4-9D8D-01C20F617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278442" y="-42321"/>
              <a:ext cx="805900" cy="805898"/>
            </a:xfrm>
            <a:prstGeom prst="rect">
              <a:avLst/>
            </a:prstGeom>
          </p:spPr>
        </p:pic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1B08E7C4-B4ED-4207-9D42-AB720FF11654}"/>
                </a:ext>
              </a:extLst>
            </p:cNvPr>
            <p:cNvSpPr txBox="1"/>
            <p:nvPr/>
          </p:nvSpPr>
          <p:spPr>
            <a:xfrm>
              <a:off x="8321009" y="142875"/>
              <a:ext cx="730917" cy="346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err="1"/>
                <a:t>No</a:t>
              </a:r>
              <a:r>
                <a:rPr lang="de-DE" sz="1200" dirty="0"/>
                <a:t> Chat Use Q&amp;A!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7032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C926E876-C6D8-B5EF-E015-22C08A2FC3E8}"/>
              </a:ext>
            </a:extLst>
          </p:cNvPr>
          <p:cNvSpPr txBox="1">
            <a:spLocks/>
          </p:cNvSpPr>
          <p:nvPr/>
        </p:nvSpPr>
        <p:spPr>
          <a:xfrm>
            <a:off x="2585261" y="2114254"/>
            <a:ext cx="4378033" cy="3789256"/>
          </a:xfrm>
          <a:prstGeom prst="rect">
            <a:avLst/>
          </a:prstGeom>
          <a:noFill/>
        </p:spPr>
        <p:txBody>
          <a:bodyPr vert="horz" lIns="0" tIns="0" rIns="95970" bIns="0" rtlCol="0">
            <a:noAutofit/>
          </a:bodyPr>
          <a:lstStyle>
            <a:lvl1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dirty="0"/>
              <a:t>06. October 2026 </a:t>
            </a:r>
            <a:r>
              <a:rPr lang="en-US" sz="1600" dirty="0"/>
              <a:t>– Meet your Buddies and more</a:t>
            </a:r>
          </a:p>
          <a:p>
            <a:pPr marL="0" indent="0">
              <a:buNone/>
            </a:pPr>
            <a:r>
              <a:rPr lang="en-US" sz="1600" b="1" dirty="0"/>
              <a:t>07. October 2026 </a:t>
            </a:r>
            <a:r>
              <a:rPr lang="en-US" sz="1600" dirty="0"/>
              <a:t>– Information Fair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Online Registration starts in July-August 2026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163820-4FCE-A027-388C-1C1B0923B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3FCC52D-1BD0-A33F-7664-E69DB884E69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6484" y="5549098"/>
            <a:ext cx="234877" cy="509960"/>
          </a:xfrm>
        </p:spPr>
        <p:txBody>
          <a:bodyPr/>
          <a:lstStyle/>
          <a:p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5395769-5670-89FC-3BE3-3A14BFA8A2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0793" y="5511021"/>
            <a:ext cx="11134723" cy="698666"/>
          </a:xfrm>
        </p:spPr>
        <p:txBody>
          <a:bodyPr/>
          <a:lstStyle/>
          <a:p>
            <a:r>
              <a:rPr lang="en-US" sz="1599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on this here: https://international.tu-dortmund.de/en/c2c/information-for-new-international-students/</a:t>
            </a:r>
          </a:p>
          <a:p>
            <a:r>
              <a:rPr lang="en-US" sz="1599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77FEDA9-479B-9F5A-B0F8-9ED634811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International Office | Your Path to TU Dortmund University</a:t>
            </a:r>
          </a:p>
          <a:p>
            <a:r>
              <a:rPr lang="de-DE" dirty="0"/>
              <a:t>
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E5F694A-BF91-231A-1067-9FAE173BC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08.09.2026</a:t>
            </a:r>
            <a:endParaRPr lang="en-US" dirty="0"/>
          </a:p>
          <a:p>
            <a:endParaRPr lang="en-US" noProof="0" dirty="0"/>
          </a:p>
          <a:p>
            <a:endParaRPr lang="en-US" dirty="0"/>
          </a:p>
          <a:p>
            <a:endParaRPr lang="en-US" noProof="0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AC8B283C-EC6D-CDF2-9B1E-A8AB75318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CCE7-EF75-7941-BDED-F059478210DA}" type="slidenum">
              <a:rPr lang="de-DE" smtClean="0"/>
              <a:t>12</a:t>
            </a:fld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203" y="4234175"/>
            <a:ext cx="2714149" cy="227534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11" y="2114254"/>
            <a:ext cx="1708627" cy="2137434"/>
          </a:xfrm>
          <a:prstGeom prst="rect">
            <a:avLst/>
          </a:prstGeom>
        </p:spPr>
      </p:pic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A3182F3D-4183-471E-9C1B-E7895EF5F711}"/>
              </a:ext>
            </a:extLst>
          </p:cNvPr>
          <p:cNvGrpSpPr/>
          <p:nvPr/>
        </p:nvGrpSpPr>
        <p:grpSpPr>
          <a:xfrm>
            <a:off x="10783368" y="79988"/>
            <a:ext cx="1074202" cy="1074200"/>
            <a:chOff x="8278442" y="-42321"/>
            <a:chExt cx="805900" cy="805898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AF09D477-E4CA-48A4-9D8D-01C20F617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278442" y="-42321"/>
              <a:ext cx="805900" cy="805898"/>
            </a:xfrm>
            <a:prstGeom prst="rect">
              <a:avLst/>
            </a:prstGeom>
          </p:spPr>
        </p:pic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1B08E7C4-B4ED-4207-9D42-AB720FF11654}"/>
                </a:ext>
              </a:extLst>
            </p:cNvPr>
            <p:cNvSpPr txBox="1"/>
            <p:nvPr/>
          </p:nvSpPr>
          <p:spPr>
            <a:xfrm>
              <a:off x="8321009" y="142875"/>
              <a:ext cx="730917" cy="346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err="1"/>
                <a:t>No</a:t>
              </a:r>
              <a:r>
                <a:rPr lang="de-DE" sz="1200" dirty="0"/>
                <a:t> Chat Use Q&amp;A!</a:t>
              </a:r>
            </a:p>
          </p:txBody>
        </p:sp>
      </p:grpSp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90EA74F4-D2FD-4B5E-AA4C-8F19BD14944C}"/>
              </a:ext>
            </a:extLst>
          </p:cNvPr>
          <p:cNvSpPr txBox="1">
            <a:spLocks/>
          </p:cNvSpPr>
          <p:nvPr/>
        </p:nvSpPr>
        <p:spPr>
          <a:xfrm>
            <a:off x="6976286" y="2114254"/>
            <a:ext cx="4378033" cy="3789256"/>
          </a:xfrm>
          <a:prstGeom prst="rect">
            <a:avLst/>
          </a:prstGeom>
          <a:noFill/>
        </p:spPr>
        <p:txBody>
          <a:bodyPr vert="horz" lIns="0" tIns="0" rIns="95970" bIns="0" rtlCol="0">
            <a:noAutofit/>
          </a:bodyPr>
          <a:lstStyle>
            <a:lvl1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dirty="0"/>
              <a:t>06. </a:t>
            </a:r>
            <a:r>
              <a:rPr lang="en-US" sz="1600" b="1" dirty="0" err="1"/>
              <a:t>Oktober</a:t>
            </a:r>
            <a:r>
              <a:rPr lang="en-US" sz="1600" b="1" dirty="0"/>
              <a:t> 2025 </a:t>
            </a:r>
            <a:r>
              <a:rPr lang="en-US" sz="1600" dirty="0"/>
              <a:t>– Paten*</a:t>
            </a:r>
            <a:r>
              <a:rPr lang="en-US" sz="1600" dirty="0" err="1"/>
              <a:t>innen</a:t>
            </a:r>
            <a:r>
              <a:rPr lang="en-US" sz="1600" dirty="0"/>
              <a:t> </a:t>
            </a:r>
            <a:r>
              <a:rPr lang="en-US" sz="1600" dirty="0" err="1"/>
              <a:t>treffen</a:t>
            </a:r>
            <a:r>
              <a:rPr lang="en-US" sz="1600" dirty="0"/>
              <a:t> </a:t>
            </a:r>
            <a:r>
              <a:rPr lang="en-US" sz="1600" dirty="0" err="1"/>
              <a:t>internationale</a:t>
            </a:r>
            <a:r>
              <a:rPr lang="en-US" sz="1600" dirty="0"/>
              <a:t> Studierende </a:t>
            </a:r>
          </a:p>
          <a:p>
            <a:pPr marL="0" indent="0">
              <a:buNone/>
            </a:pPr>
            <a:r>
              <a:rPr lang="en-US" sz="1600" b="1" dirty="0"/>
              <a:t>07. </a:t>
            </a:r>
            <a:r>
              <a:rPr lang="en-US" sz="1600" b="1" dirty="0" err="1"/>
              <a:t>Oktober</a:t>
            </a:r>
            <a:r>
              <a:rPr lang="en-US" sz="1600" b="1" dirty="0"/>
              <a:t> 2025 </a:t>
            </a:r>
            <a:r>
              <a:rPr lang="en-US" sz="1600" dirty="0"/>
              <a:t>– Information-Messe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Online </a:t>
            </a:r>
            <a:r>
              <a:rPr lang="en-US" sz="1600" dirty="0" err="1"/>
              <a:t>Anmeldung</a:t>
            </a:r>
            <a:r>
              <a:rPr lang="en-US" sz="1600" dirty="0"/>
              <a:t> </a:t>
            </a:r>
            <a:r>
              <a:rPr lang="en-US" sz="1600" dirty="0" err="1"/>
              <a:t>beginnt</a:t>
            </a:r>
            <a:r>
              <a:rPr lang="en-US" sz="1600" dirty="0"/>
              <a:t> </a:t>
            </a:r>
            <a:r>
              <a:rPr lang="en-US" sz="1600" dirty="0" err="1"/>
              <a:t>im</a:t>
            </a:r>
            <a:r>
              <a:rPr lang="en-US" sz="1600" dirty="0"/>
              <a:t> </a:t>
            </a:r>
            <a:r>
              <a:rPr lang="en-US" sz="1600" dirty="0" err="1"/>
              <a:t>Juli</a:t>
            </a:r>
            <a:r>
              <a:rPr lang="en-US" sz="1600" dirty="0"/>
              <a:t>-August 2026</a:t>
            </a:r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8DE8A8A1-ED3A-4138-809D-29811F2C618C}"/>
              </a:ext>
            </a:extLst>
          </p:cNvPr>
          <p:cNvSpPr txBox="1">
            <a:spLocks/>
          </p:cNvSpPr>
          <p:nvPr/>
        </p:nvSpPr>
        <p:spPr>
          <a:xfrm>
            <a:off x="486834" y="826325"/>
            <a:ext cx="11523135" cy="6067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10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the enrollment :</a:t>
            </a:r>
            <a:br>
              <a:rPr lang="en-US" sz="40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Come2Campus Welcome Event</a:t>
            </a:r>
          </a:p>
        </p:txBody>
      </p:sp>
    </p:spTree>
    <p:extLst>
      <p:ext uri="{BB962C8B-B14F-4D97-AF65-F5344CB8AC3E}">
        <p14:creationId xmlns:p14="http://schemas.microsoft.com/office/powerpoint/2010/main" val="2158737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C926E876-C6D8-B5EF-E015-22C08A2FC3E8}"/>
              </a:ext>
            </a:extLst>
          </p:cNvPr>
          <p:cNvSpPr txBox="1">
            <a:spLocks/>
          </p:cNvSpPr>
          <p:nvPr/>
        </p:nvSpPr>
        <p:spPr>
          <a:xfrm>
            <a:off x="2297603" y="2114254"/>
            <a:ext cx="4378033" cy="3789256"/>
          </a:xfrm>
          <a:prstGeom prst="rect">
            <a:avLst/>
          </a:prstGeom>
          <a:noFill/>
        </p:spPr>
        <p:txBody>
          <a:bodyPr vert="horz" lIns="0" tIns="0" rIns="95970" bIns="0" rtlCol="0">
            <a:noAutofit/>
          </a:bodyPr>
          <a:lstStyle>
            <a:lvl1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0000" indent="-180000" algn="l" defTabSz="1800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>
                <a:tab pos="180000" algn="l"/>
              </a:tabLst>
              <a:defRPr sz="16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Important Information about your per-courses and orientation weeks 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 err="1"/>
              <a:t>Wichtige</a:t>
            </a:r>
            <a:r>
              <a:rPr lang="en-US" sz="1600" dirty="0"/>
              <a:t> Information </a:t>
            </a:r>
            <a:r>
              <a:rPr lang="en-US" sz="1600" dirty="0" err="1"/>
              <a:t>über</a:t>
            </a:r>
            <a:r>
              <a:rPr lang="en-US" sz="1600" dirty="0"/>
              <a:t> die </a:t>
            </a:r>
            <a:r>
              <a:rPr lang="en-US" sz="1600" dirty="0" err="1"/>
              <a:t>Vorkurse</a:t>
            </a:r>
            <a:r>
              <a:rPr lang="en-US" sz="1600" dirty="0"/>
              <a:t> und </a:t>
            </a:r>
            <a:r>
              <a:rPr lang="en-US" sz="1600" dirty="0" err="1"/>
              <a:t>Orientierungswochen</a:t>
            </a:r>
            <a:r>
              <a:rPr lang="en-US" sz="1600" dirty="0"/>
              <a:t> der </a:t>
            </a:r>
            <a:r>
              <a:rPr lang="en-US" sz="1600" dirty="0" err="1"/>
              <a:t>jeweiligen</a:t>
            </a:r>
            <a:r>
              <a:rPr lang="en-US" sz="1600" dirty="0"/>
              <a:t> </a:t>
            </a:r>
            <a:r>
              <a:rPr lang="en-US" sz="1600" dirty="0" err="1"/>
              <a:t>Fakultäten</a:t>
            </a:r>
            <a:endParaRPr lang="en-US" sz="1600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3FCC52D-1BD0-A33F-7664-E69DB884E69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6484" y="5549098"/>
            <a:ext cx="234877" cy="509960"/>
          </a:xfrm>
        </p:spPr>
        <p:txBody>
          <a:bodyPr/>
          <a:lstStyle/>
          <a:p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5395769-5670-89FC-3BE3-3A14BFA8A2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0793" y="5511021"/>
            <a:ext cx="11134723" cy="698666"/>
          </a:xfrm>
        </p:spPr>
        <p:txBody>
          <a:bodyPr/>
          <a:lstStyle/>
          <a:p>
            <a:r>
              <a:rPr lang="en-US" sz="1599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on this here: </a:t>
            </a:r>
            <a:r>
              <a:rPr lang="en-US" sz="1599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https://international.tu-dortmund.de/en/international-applicants/after-enrollment/</a:t>
            </a:r>
            <a:r>
              <a:rPr lang="en-US" sz="1599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77FEDA9-479B-9F5A-B0F8-9ED634811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International Office | Your Path to TU Dortmund University</a:t>
            </a:r>
          </a:p>
          <a:p>
            <a:r>
              <a:rPr lang="de-DE" dirty="0"/>
              <a:t>
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E5F694A-BF91-231A-1067-9FAE173BC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08.09.2026</a:t>
            </a:r>
            <a:endParaRPr lang="en-US" dirty="0"/>
          </a:p>
          <a:p>
            <a:endParaRPr lang="en-US" noProof="0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AC8B283C-EC6D-CDF2-9B1E-A8AB75318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CCE7-EF75-7941-BDED-F059478210DA}" type="slidenum">
              <a:rPr lang="de-DE" smtClean="0"/>
              <a:t>13</a:t>
            </a:fld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203" y="4234175"/>
            <a:ext cx="2714149" cy="227534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211" y="2114254"/>
            <a:ext cx="1708627" cy="2137434"/>
          </a:xfrm>
          <a:prstGeom prst="rect">
            <a:avLst/>
          </a:prstGeom>
        </p:spPr>
      </p:pic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A3182F3D-4183-471E-9C1B-E7895EF5F711}"/>
              </a:ext>
            </a:extLst>
          </p:cNvPr>
          <p:cNvGrpSpPr/>
          <p:nvPr/>
        </p:nvGrpSpPr>
        <p:grpSpPr>
          <a:xfrm>
            <a:off x="10783368" y="79988"/>
            <a:ext cx="1074202" cy="1074200"/>
            <a:chOff x="8278442" y="-42321"/>
            <a:chExt cx="805900" cy="805898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AF09D477-E4CA-48A4-9D8D-01C20F617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278442" y="-42321"/>
              <a:ext cx="805900" cy="805898"/>
            </a:xfrm>
            <a:prstGeom prst="rect">
              <a:avLst/>
            </a:prstGeom>
          </p:spPr>
        </p:pic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1B08E7C4-B4ED-4207-9D42-AB720FF11654}"/>
                </a:ext>
              </a:extLst>
            </p:cNvPr>
            <p:cNvSpPr txBox="1"/>
            <p:nvPr/>
          </p:nvSpPr>
          <p:spPr>
            <a:xfrm>
              <a:off x="8321009" y="142875"/>
              <a:ext cx="730917" cy="346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err="1"/>
                <a:t>No</a:t>
              </a:r>
              <a:r>
                <a:rPr lang="de-DE" sz="1200" dirty="0"/>
                <a:t> Chat Use Q&amp;A!</a:t>
              </a:r>
            </a:p>
          </p:txBody>
        </p:sp>
      </p:grpSp>
      <p:sp>
        <p:nvSpPr>
          <p:cNvPr id="17" name="Titel 1">
            <a:extLst>
              <a:ext uri="{FF2B5EF4-FFF2-40B4-BE49-F238E27FC236}">
                <a16:creationId xmlns:a16="http://schemas.microsoft.com/office/drawing/2014/main" id="{D2D84C12-7708-44D6-8D94-78DB5F16BC2A}"/>
              </a:ext>
            </a:extLst>
          </p:cNvPr>
          <p:cNvSpPr txBox="1">
            <a:spLocks/>
          </p:cNvSpPr>
          <p:nvPr/>
        </p:nvSpPr>
        <p:spPr>
          <a:xfrm>
            <a:off x="486834" y="826325"/>
            <a:ext cx="11523135" cy="6067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10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the enrollment</a:t>
            </a:r>
          </a:p>
        </p:txBody>
      </p:sp>
    </p:spTree>
    <p:extLst>
      <p:ext uri="{BB962C8B-B14F-4D97-AF65-F5344CB8AC3E}">
        <p14:creationId xmlns:p14="http://schemas.microsoft.com/office/powerpoint/2010/main" val="3520022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5"/>
          </p:nvPr>
        </p:nvSpPr>
        <p:spPr>
          <a:xfrm>
            <a:off x="1079139" y="1504053"/>
            <a:ext cx="10033722" cy="767848"/>
          </a:xfrm>
        </p:spPr>
        <p:txBody>
          <a:bodyPr/>
          <a:lstStyle/>
          <a:p>
            <a:pPr algn="ctr"/>
            <a:r>
              <a:rPr lang="en-US" sz="3732" b="1" dirty="0"/>
              <a:t>Instagram Q&amp;A: Save the date!</a:t>
            </a:r>
          </a:p>
          <a:p>
            <a:pPr algn="just"/>
            <a:endParaRPr lang="en-US" sz="2666" dirty="0"/>
          </a:p>
          <a:p>
            <a:pPr algn="ctr"/>
            <a:endParaRPr lang="en-US" sz="2666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International Office</a:t>
            </a:r>
            <a:r>
              <a:rPr lang="en-US" noProof="0" dirty="0">
                <a:solidFill>
                  <a:schemeClr val="bg1"/>
                </a:solidFill>
              </a:rPr>
              <a:t> | </a:t>
            </a:r>
            <a:r>
              <a:rPr lang="en-US" dirty="0">
                <a:solidFill>
                  <a:schemeClr val="bg1"/>
                </a:solidFill>
              </a:rPr>
              <a:t>Your Path to TU Dortmund University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noProof="0" dirty="0">
                <a:solidFill>
                  <a:schemeClr val="bg1"/>
                </a:solidFill>
              </a:rPr>
              <a:t>
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08.09.2026</a:t>
            </a:r>
            <a:endParaRPr lang="en-US" dirty="0"/>
          </a:p>
          <a:p>
            <a:endParaRPr lang="en-US" noProof="0" dirty="0"/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CCE7-EF75-7941-BDED-F059478210DA}" type="slidenum">
              <a:rPr lang="en-US" noProof="0" smtClean="0"/>
              <a:t>14</a:t>
            </a:fld>
            <a:endParaRPr lang="en-US" noProof="0"/>
          </a:p>
        </p:txBody>
      </p:sp>
      <p:sp>
        <p:nvSpPr>
          <p:cNvPr id="7" name="Textfeld 6"/>
          <p:cNvSpPr txBox="1"/>
          <p:nvPr/>
        </p:nvSpPr>
        <p:spPr>
          <a:xfrm>
            <a:off x="1881" y="5351280"/>
            <a:ext cx="12188238" cy="4205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Follow us on Instagram </a:t>
            </a:r>
            <a:r>
              <a:rPr lang="de-DE" sz="2133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www.instagram.com/tudo_international/</a:t>
            </a:r>
            <a:r>
              <a:rPr lang="de-DE" sz="21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9E00802-9DA8-46B6-81B3-EE499487E687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11036398" y="-56411"/>
            <a:ext cx="1074202" cy="1074199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2370DEE3-DF46-46E3-B79E-3867CF2865B2}"/>
              </a:ext>
            </a:extLst>
          </p:cNvPr>
          <p:cNvSpPr txBox="1"/>
          <p:nvPr/>
        </p:nvSpPr>
        <p:spPr>
          <a:xfrm>
            <a:off x="11093137" y="190441"/>
            <a:ext cx="974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bg1">
                    <a:lumMod val="85000"/>
                  </a:schemeClr>
                </a:solidFill>
              </a:rPr>
              <a:t>No</a:t>
            </a: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 Chat Use Q&amp;A!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1219" y="2074144"/>
            <a:ext cx="9845811" cy="2061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399" dirty="0">
              <a:solidFill>
                <a:schemeClr val="bg1"/>
              </a:solidFill>
            </a:endParaRPr>
          </a:p>
          <a:p>
            <a:pPr algn="ctr"/>
            <a:endParaRPr lang="en-US" sz="2399" dirty="0">
              <a:solidFill>
                <a:schemeClr val="bg1"/>
              </a:solidFill>
            </a:endParaRPr>
          </a:p>
          <a:p>
            <a:pPr algn="ctr"/>
            <a:r>
              <a:rPr lang="en-US" sz="2399" dirty="0">
                <a:solidFill>
                  <a:schemeClr val="bg1"/>
                </a:solidFill>
              </a:rPr>
              <a:t>Visit our Instagram account @tudo_international on </a:t>
            </a:r>
            <a:r>
              <a:rPr lang="en-US" sz="2399" b="1" dirty="0">
                <a:solidFill>
                  <a:schemeClr val="bg1"/>
                </a:solidFill>
              </a:rPr>
              <a:t>Wednesday</a:t>
            </a:r>
            <a:r>
              <a:rPr lang="en-US" sz="2666" b="1" dirty="0">
                <a:solidFill>
                  <a:schemeClr val="bg1"/>
                </a:solidFill>
              </a:rPr>
              <a:t>, 09 September 2026 11:00 a.m. – 1:00 p.m. </a:t>
            </a:r>
            <a:r>
              <a:rPr lang="en-US" sz="2399" dirty="0">
                <a:solidFill>
                  <a:schemeClr val="bg1"/>
                </a:solidFill>
              </a:rPr>
              <a:t>to ask more questions at our </a:t>
            </a:r>
            <a:r>
              <a:rPr lang="en-US" sz="2666" b="1" dirty="0">
                <a:solidFill>
                  <a:schemeClr val="bg1"/>
                </a:solidFill>
              </a:rPr>
              <a:t>Q&amp;A Session </a:t>
            </a:r>
            <a:r>
              <a:rPr lang="en-US" sz="2399" dirty="0">
                <a:solidFill>
                  <a:schemeClr val="bg1"/>
                </a:solidFill>
              </a:rPr>
              <a:t>on enrollment and first steps!</a:t>
            </a:r>
          </a:p>
        </p:txBody>
      </p:sp>
    </p:spTree>
    <p:extLst>
      <p:ext uri="{BB962C8B-B14F-4D97-AF65-F5344CB8AC3E}">
        <p14:creationId xmlns:p14="http://schemas.microsoft.com/office/powerpoint/2010/main" val="3751009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163820-4FCE-A027-388C-1C1B0923B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</a:t>
            </a:r>
            <a:r>
              <a:rPr lang="de-DE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</a:t>
            </a:r>
            <a:r>
              <a:rPr lang="de-DE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| Kontaktieren Sie uns!</a:t>
            </a:r>
            <a:endParaRPr lang="en-US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3FCC52D-1BD0-A33F-7664-E69DB884E69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434" y="5399651"/>
            <a:ext cx="234877" cy="509960"/>
          </a:xfrm>
        </p:spPr>
        <p:txBody>
          <a:bodyPr/>
          <a:lstStyle/>
          <a:p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77FEDA9-479B-9F5A-B0F8-9ED634811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280150"/>
            <a:ext cx="4114800" cy="365125"/>
          </a:xfrm>
        </p:spPr>
        <p:txBody>
          <a:bodyPr/>
          <a:lstStyle/>
          <a:p>
            <a:r>
              <a:rPr lang="en-US" dirty="0"/>
              <a:t>International Office | Your Path to TU Dortmund University</a:t>
            </a:r>
          </a:p>
          <a:p>
            <a:r>
              <a:rPr lang="de-DE" dirty="0"/>
              <a:t>
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E5F694A-BF91-231A-1067-9FAE173BCD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80150"/>
            <a:ext cx="2743200" cy="365125"/>
          </a:xfrm>
        </p:spPr>
        <p:txBody>
          <a:bodyPr/>
          <a:lstStyle/>
          <a:p>
            <a:r>
              <a:rPr lang="de-DE" dirty="0"/>
              <a:t>08.09.2026</a:t>
            </a:r>
            <a:endParaRPr lang="en-US" dirty="0"/>
          </a:p>
          <a:p>
            <a:endParaRPr lang="en-US" noProof="0" dirty="0"/>
          </a:p>
          <a:p>
            <a:endParaRPr lang="en-US" dirty="0"/>
          </a:p>
          <a:p>
            <a:endParaRPr lang="en-US" noProof="0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AC8B283C-EC6D-CDF2-9B1E-A8AB75318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CCE7-EF75-7941-BDED-F059478210DA}" type="slidenum">
              <a:rPr lang="de-DE" smtClean="0"/>
              <a:t>15</a:t>
            </a:fld>
            <a:endParaRPr lang="de-DE"/>
          </a:p>
        </p:txBody>
      </p:sp>
      <p:sp>
        <p:nvSpPr>
          <p:cNvPr id="11" name="Textfeld 10"/>
          <p:cNvSpPr txBox="1"/>
          <p:nvPr/>
        </p:nvSpPr>
        <p:spPr>
          <a:xfrm>
            <a:off x="451872" y="1787784"/>
            <a:ext cx="7635467" cy="2061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99" dirty="0">
                <a:solidFill>
                  <a:schemeClr val="accent6"/>
                </a:solidFill>
                <a:ea typeface="+mj-ea"/>
                <a:cs typeface="Arial" panose="020B0604020202020204" pitchFamily="34" charset="0"/>
              </a:rPr>
              <a:t>Social Counseling / </a:t>
            </a:r>
            <a:r>
              <a:rPr lang="en-US" sz="1599" dirty="0" err="1">
                <a:solidFill>
                  <a:schemeClr val="accent6"/>
                </a:solidFill>
                <a:ea typeface="+mj-ea"/>
                <a:cs typeface="Arial" panose="020B0604020202020204" pitchFamily="34" charset="0"/>
              </a:rPr>
              <a:t>Soziale</a:t>
            </a:r>
            <a:r>
              <a:rPr lang="en-US" sz="1599" dirty="0">
                <a:solidFill>
                  <a:schemeClr val="accent6"/>
                </a:solidFill>
                <a:ea typeface="+mj-ea"/>
                <a:cs typeface="Arial" panose="020B0604020202020204" pitchFamily="34" charset="0"/>
              </a:rPr>
              <a:t> </a:t>
            </a:r>
            <a:r>
              <a:rPr lang="en-US" sz="1599" dirty="0" err="1">
                <a:solidFill>
                  <a:schemeClr val="accent6"/>
                </a:solidFill>
                <a:ea typeface="+mj-ea"/>
                <a:cs typeface="Arial" panose="020B0604020202020204" pitchFamily="34" charset="0"/>
              </a:rPr>
              <a:t>Bertung</a:t>
            </a:r>
            <a:endParaRPr lang="en-US" sz="1599" dirty="0"/>
          </a:p>
          <a:p>
            <a:r>
              <a:rPr lang="en-US" sz="1599" dirty="0"/>
              <a:t>E-Mail: </a:t>
            </a:r>
            <a:r>
              <a:rPr lang="en-US" sz="1599" dirty="0">
                <a:hlinkClick r:id="rId3"/>
              </a:rPr>
              <a:t>social.counseling@tu-Dortmund.de</a:t>
            </a:r>
            <a:endParaRPr lang="en-US" sz="1599" dirty="0"/>
          </a:p>
          <a:p>
            <a:endParaRPr lang="en-US" sz="1599" dirty="0"/>
          </a:p>
          <a:p>
            <a:r>
              <a:rPr lang="en-US" sz="1599" dirty="0" err="1"/>
              <a:t>Sprechstunde</a:t>
            </a:r>
            <a:r>
              <a:rPr lang="en-US" sz="1599" dirty="0"/>
              <a:t>/ Office Hours: </a:t>
            </a:r>
            <a:r>
              <a:rPr lang="en-US" sz="1599" dirty="0">
                <a:solidFill>
                  <a:srgbClr val="FF0000"/>
                </a:solidFill>
              </a:rPr>
              <a:t>ONLINE BOOKING ONLY!</a:t>
            </a:r>
          </a:p>
          <a:p>
            <a:r>
              <a:rPr lang="en-US" sz="1599" dirty="0"/>
              <a:t>Tuesday : 10:30-12:30</a:t>
            </a:r>
          </a:p>
          <a:p>
            <a:endParaRPr lang="en-US" sz="1599" dirty="0"/>
          </a:p>
          <a:p>
            <a:r>
              <a:rPr lang="en-US" sz="1599" dirty="0"/>
              <a:t>Online </a:t>
            </a:r>
            <a:r>
              <a:rPr lang="en-US" sz="1599" dirty="0" err="1"/>
              <a:t>Sprechstunde</a:t>
            </a:r>
            <a:r>
              <a:rPr lang="en-US" sz="1599" dirty="0"/>
              <a:t> / Office Hour:</a:t>
            </a:r>
          </a:p>
          <a:p>
            <a:r>
              <a:rPr lang="en-US" sz="1599" dirty="0"/>
              <a:t>Thursdays: 10:00-12:00 (</a:t>
            </a:r>
            <a:r>
              <a:rPr lang="en-US" sz="1599" dirty="0" err="1"/>
              <a:t>nach</a:t>
            </a:r>
            <a:r>
              <a:rPr lang="en-US" sz="1599" dirty="0"/>
              <a:t> </a:t>
            </a:r>
            <a:r>
              <a:rPr lang="en-US" sz="1599" dirty="0" err="1"/>
              <a:t>Terminvereinbarung</a:t>
            </a:r>
            <a:r>
              <a:rPr lang="en-US" sz="1599" dirty="0"/>
              <a:t> / upon request)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749562" y="5434619"/>
            <a:ext cx="9668653" cy="338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99" dirty="0"/>
              <a:t>Follow us on Instagram </a:t>
            </a:r>
            <a:r>
              <a:rPr lang="de-DE" sz="1599" dirty="0">
                <a:solidFill>
                  <a:srgbClr val="92D05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www.instagram.com/tudo_international/</a:t>
            </a:r>
            <a:endParaRPr lang="de-DE" sz="1599" dirty="0">
              <a:solidFill>
                <a:srgbClr val="92D050"/>
              </a:solidFill>
            </a:endParaRP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883BDFAA-F6C8-43E8-B72C-13CC715ED907}"/>
              </a:ext>
            </a:extLst>
          </p:cNvPr>
          <p:cNvGrpSpPr/>
          <p:nvPr/>
        </p:nvGrpSpPr>
        <p:grpSpPr>
          <a:xfrm>
            <a:off x="10502998" y="233953"/>
            <a:ext cx="1074202" cy="1074200"/>
            <a:chOff x="8278442" y="-42321"/>
            <a:chExt cx="805900" cy="805898"/>
          </a:xfrm>
        </p:grpSpPr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EF671DDC-7CFA-42AF-9969-B16D7FF4D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278442" y="-42321"/>
              <a:ext cx="805900" cy="805898"/>
            </a:xfrm>
            <a:prstGeom prst="rect">
              <a:avLst/>
            </a:prstGeom>
          </p:spPr>
        </p:pic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016DBAA9-58BA-4E8A-9709-390739E07290}"/>
                </a:ext>
              </a:extLst>
            </p:cNvPr>
            <p:cNvSpPr txBox="1"/>
            <p:nvPr/>
          </p:nvSpPr>
          <p:spPr>
            <a:xfrm>
              <a:off x="8321009" y="142875"/>
              <a:ext cx="730917" cy="346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err="1"/>
                <a:t>No</a:t>
              </a:r>
              <a:r>
                <a:rPr lang="de-DE" sz="1200" dirty="0"/>
                <a:t> Chat Use Q&amp;A!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2027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163820-4FCE-A027-388C-1C1B0923B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</a:t>
            </a:r>
            <a:r>
              <a:rPr lang="de-DE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</a:t>
            </a:r>
            <a:r>
              <a:rPr lang="de-DE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| Kontaktieren Sie uns!</a:t>
            </a:r>
            <a:endParaRPr lang="en-US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nhaltsplatzhalter 16">
            <a:extLst>
              <a:ext uri="{FF2B5EF4-FFF2-40B4-BE49-F238E27FC236}">
                <a16:creationId xmlns:a16="http://schemas.microsoft.com/office/drawing/2014/main" id="{33D47629-229E-4223-A508-1582655E4E2E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285" y="1787784"/>
            <a:ext cx="4763811" cy="3973337"/>
          </a:xfrm>
        </p:spPr>
      </p:pic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77FEDA9-479B-9F5A-B0F8-9ED634811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280150"/>
            <a:ext cx="4114800" cy="365125"/>
          </a:xfrm>
        </p:spPr>
        <p:txBody>
          <a:bodyPr/>
          <a:lstStyle/>
          <a:p>
            <a:r>
              <a:rPr lang="en-US" dirty="0"/>
              <a:t>International Office | Your Path to TU Dortmund University</a:t>
            </a:r>
          </a:p>
          <a:p>
            <a:r>
              <a:rPr lang="de-DE" dirty="0"/>
              <a:t>
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AC8B283C-EC6D-CDF2-9B1E-A8AB75318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CCE7-EF75-7941-BDED-F059478210DA}" type="slidenum">
              <a:rPr lang="de-DE" smtClean="0"/>
              <a:t>16</a:t>
            </a:fld>
            <a:endParaRPr lang="de-DE"/>
          </a:p>
        </p:txBody>
      </p:sp>
      <p:sp>
        <p:nvSpPr>
          <p:cNvPr id="11" name="Textfeld 10"/>
          <p:cNvSpPr txBox="1"/>
          <p:nvPr/>
        </p:nvSpPr>
        <p:spPr>
          <a:xfrm>
            <a:off x="451872" y="1787784"/>
            <a:ext cx="7635467" cy="107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599" dirty="0">
              <a:solidFill>
                <a:schemeClr val="accent6"/>
              </a:solidFill>
              <a:ea typeface="+mj-ea"/>
              <a:cs typeface="Arial" panose="020B0604020202020204" pitchFamily="34" charset="0"/>
            </a:endParaRPr>
          </a:p>
          <a:p>
            <a:endParaRPr lang="en-US" sz="1599" dirty="0">
              <a:solidFill>
                <a:schemeClr val="accent6"/>
              </a:solidFill>
              <a:ea typeface="+mj-ea"/>
              <a:cs typeface="Arial" panose="020B0604020202020204" pitchFamily="34" charset="0"/>
            </a:endParaRPr>
          </a:p>
          <a:p>
            <a:endParaRPr lang="en-US" sz="1599" dirty="0">
              <a:solidFill>
                <a:schemeClr val="accent6"/>
              </a:solidFill>
              <a:ea typeface="+mj-ea"/>
              <a:cs typeface="Arial" panose="020B0604020202020204" pitchFamily="34" charset="0"/>
            </a:endParaRPr>
          </a:p>
          <a:p>
            <a:endParaRPr lang="en-US" sz="1599" dirty="0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883BDFAA-F6C8-43E8-B72C-13CC715ED907}"/>
              </a:ext>
            </a:extLst>
          </p:cNvPr>
          <p:cNvGrpSpPr/>
          <p:nvPr/>
        </p:nvGrpSpPr>
        <p:grpSpPr>
          <a:xfrm>
            <a:off x="10502998" y="233953"/>
            <a:ext cx="1074202" cy="1074200"/>
            <a:chOff x="8278442" y="-42321"/>
            <a:chExt cx="805900" cy="805898"/>
          </a:xfrm>
        </p:grpSpPr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EF671DDC-7CFA-42AF-9969-B16D7FF4D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278442" y="-42321"/>
              <a:ext cx="805900" cy="805898"/>
            </a:xfrm>
            <a:prstGeom prst="rect">
              <a:avLst/>
            </a:prstGeom>
          </p:spPr>
        </p:pic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016DBAA9-58BA-4E8A-9709-390739E07290}"/>
                </a:ext>
              </a:extLst>
            </p:cNvPr>
            <p:cNvSpPr txBox="1"/>
            <p:nvPr/>
          </p:nvSpPr>
          <p:spPr>
            <a:xfrm>
              <a:off x="8321009" y="142875"/>
              <a:ext cx="730917" cy="346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err="1"/>
                <a:t>No</a:t>
              </a:r>
              <a:r>
                <a:rPr lang="de-DE" sz="1200" dirty="0"/>
                <a:t> Chat Use Q&amp;A!</a:t>
              </a:r>
            </a:p>
          </p:txBody>
        </p:sp>
      </p:grpSp>
      <p:sp>
        <p:nvSpPr>
          <p:cNvPr id="18" name="Datumsplatzhalter 6">
            <a:extLst>
              <a:ext uri="{FF2B5EF4-FFF2-40B4-BE49-F238E27FC236}">
                <a16:creationId xmlns:a16="http://schemas.microsoft.com/office/drawing/2014/main" id="{C87F45DC-B97C-4DDA-891B-CB45921B968F}"/>
              </a:ext>
            </a:extLst>
          </p:cNvPr>
          <p:cNvSpPr txBox="1">
            <a:spLocks/>
          </p:cNvSpPr>
          <p:nvPr/>
        </p:nvSpPr>
        <p:spPr>
          <a:xfrm>
            <a:off x="838200" y="62801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03.03.2026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5166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5"/>
          </p:nvPr>
        </p:nvSpPr>
        <p:spPr>
          <a:xfrm>
            <a:off x="962641" y="801392"/>
            <a:ext cx="10266718" cy="767848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Now is the time for (more of) your questions!</a:t>
            </a:r>
          </a:p>
          <a:p>
            <a:pPr algn="ctr"/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Please raise your hands and only ask questions we have not discussed during the presentation or in the Q&amp;A section, yet. </a:t>
            </a:r>
          </a:p>
          <a:p>
            <a:pPr algn="ctr"/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International Office</a:t>
            </a:r>
            <a:r>
              <a:rPr lang="en-US" noProof="0" dirty="0">
                <a:solidFill>
                  <a:schemeClr val="bg1"/>
                </a:solidFill>
              </a:rPr>
              <a:t> | </a:t>
            </a:r>
            <a:r>
              <a:rPr lang="en-US" dirty="0">
                <a:solidFill>
                  <a:schemeClr val="bg1"/>
                </a:solidFill>
              </a:rPr>
              <a:t>Your Path to TU Dortmund University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noProof="0" dirty="0">
                <a:solidFill>
                  <a:schemeClr val="bg1"/>
                </a:solidFill>
              </a:rPr>
              <a:t>
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03.03.2026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CCE7-EF75-7941-BDED-F059478210DA}" type="slidenum">
              <a:rPr lang="en-US" noProof="0" smtClean="0"/>
              <a:t>17</a:t>
            </a:fld>
            <a:endParaRPr lang="en-US" noProof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A8B30A9-4157-44A7-B0A0-531E5D2F4DE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11036398" y="-56411"/>
            <a:ext cx="1074202" cy="1074199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D97A4CE9-3715-4262-9FB3-DFF7A18C4008}"/>
              </a:ext>
            </a:extLst>
          </p:cNvPr>
          <p:cNvSpPr txBox="1"/>
          <p:nvPr/>
        </p:nvSpPr>
        <p:spPr>
          <a:xfrm>
            <a:off x="11093137" y="190441"/>
            <a:ext cx="974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chemeClr val="bg1">
                    <a:lumMod val="85000"/>
                  </a:schemeClr>
                </a:solidFill>
              </a:rPr>
              <a:t>No</a:t>
            </a:r>
            <a:r>
              <a:rPr lang="de-DE" sz="1200" dirty="0">
                <a:solidFill>
                  <a:schemeClr val="bg1">
                    <a:lumMod val="85000"/>
                  </a:schemeClr>
                </a:solidFill>
              </a:rPr>
              <a:t> Chat Use Q&amp;A!</a:t>
            </a:r>
          </a:p>
        </p:txBody>
      </p:sp>
    </p:spTree>
    <p:extLst>
      <p:ext uri="{BB962C8B-B14F-4D97-AF65-F5344CB8AC3E}">
        <p14:creationId xmlns:p14="http://schemas.microsoft.com/office/powerpoint/2010/main" val="3687793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5"/>
          </p:nvPr>
        </p:nvSpPr>
        <p:spPr>
          <a:xfrm>
            <a:off x="411568" y="1248936"/>
            <a:ext cx="11433948" cy="3144975"/>
          </a:xfrm>
        </p:spPr>
        <p:txBody>
          <a:bodyPr/>
          <a:lstStyle/>
          <a:p>
            <a:pPr algn="ctr"/>
            <a:endParaRPr lang="en-US" sz="3732" dirty="0"/>
          </a:p>
          <a:p>
            <a:pPr algn="ctr"/>
            <a:r>
              <a:rPr lang="en-US" sz="3732" dirty="0"/>
              <a:t>We look forward to welcoming you at TU Dortmund University and wish you all the best and every success with your studies!</a:t>
            </a:r>
            <a:endParaRPr lang="de-DE" sz="3732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International Office | Your Path to TU Dortmund University</a:t>
            </a:r>
          </a:p>
          <a:p>
            <a:r>
              <a:rPr lang="en-US" noProof="0" dirty="0">
                <a:solidFill>
                  <a:schemeClr val="bg1"/>
                </a:solidFill>
              </a:rPr>
              <a:t>
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03.03.2026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CCE7-EF75-7941-BDED-F059478210DA}" type="slidenum">
              <a:rPr lang="en-US" noProof="0" smtClean="0"/>
              <a:t>18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77775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1887</Words>
  <Application>Microsoft Office PowerPoint</Application>
  <PresentationFormat>Breitbild</PresentationFormat>
  <Paragraphs>345</Paragraphs>
  <Slides>18</Slides>
  <Notes>17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</vt:lpstr>
      <vt:lpstr>Your Path to TU Dortmund University Visa, residence and more </vt:lpstr>
      <vt:lpstr>Your Path to TU Dortmund University</vt:lpstr>
      <vt:lpstr>PowerPoint-Präsentation</vt:lpstr>
      <vt:lpstr>Topics of today</vt:lpstr>
      <vt:lpstr>Formalities before Enrollment</vt:lpstr>
      <vt:lpstr>Visa</vt:lpstr>
      <vt:lpstr>Bank account</vt:lpstr>
      <vt:lpstr>Bank account</vt:lpstr>
      <vt:lpstr>Arrival and registration</vt:lpstr>
      <vt:lpstr>Health Insurance</vt:lpstr>
      <vt:lpstr>After the enrollment : Come2Campus Welcome Event</vt:lpstr>
      <vt:lpstr> </vt:lpstr>
      <vt:lpstr>PowerPoint-Präsentation</vt:lpstr>
      <vt:lpstr>PowerPoint-Präsentation</vt:lpstr>
      <vt:lpstr>Contact us! | Kontaktieren Sie uns!</vt:lpstr>
      <vt:lpstr>Contact us! | Kontaktieren Sie uns!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Al-Dubai, Wasila</dc:creator>
  <cp:lastModifiedBy>Al-Dubai, Wasila</cp:lastModifiedBy>
  <cp:revision>32</cp:revision>
  <dcterms:created xsi:type="dcterms:W3CDTF">2025-06-06T12:03:34Z</dcterms:created>
  <dcterms:modified xsi:type="dcterms:W3CDTF">2026-09-07T11:47:59Z</dcterms:modified>
</cp:coreProperties>
</file>