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68" r:id="rId2"/>
    <p:sldId id="269" r:id="rId3"/>
    <p:sldId id="256" r:id="rId4"/>
    <p:sldId id="257" r:id="rId5"/>
    <p:sldId id="271" r:id="rId6"/>
    <p:sldId id="259" r:id="rId7"/>
    <p:sldId id="260" r:id="rId8"/>
    <p:sldId id="261" r:id="rId9"/>
    <p:sldId id="262" r:id="rId10"/>
    <p:sldId id="263" r:id="rId11"/>
    <p:sldId id="270" r:id="rId12"/>
    <p:sldId id="264" r:id="rId13"/>
    <p:sldId id="265" r:id="rId14"/>
    <p:sldId id="266" r:id="rId15"/>
    <p:sldId id="267" r:id="rId16"/>
  </p:sldIdLst>
  <p:sldSz cx="9144000" cy="6858000" type="screen4x3"/>
  <p:notesSz cx="6858000" cy="9144000"/>
  <p:embeddedFontLst>
    <p:embeddedFont>
      <p:font typeface="Akkurat" panose="02000503040000020004" pitchFamily="2" charset="0"/>
      <p:regular r:id="rId19"/>
    </p:embeddedFont>
    <p:embeddedFont>
      <p:font typeface="Akkurat-Light" panose="02000503030000020004" pitchFamily="2" charset="0"/>
      <p:regular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</p:embeddedFontLst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63">
          <p15:clr>
            <a:srgbClr val="A4A3A4"/>
          </p15:clr>
        </p15:guide>
        <p15:guide id="2" orient="horz" pos="300">
          <p15:clr>
            <a:srgbClr val="A4A3A4"/>
          </p15:clr>
        </p15:guide>
        <p15:guide id="3" orient="horz" pos="527">
          <p15:clr>
            <a:srgbClr val="A4A3A4"/>
          </p15:clr>
        </p15:guide>
        <p15:guide id="4" orient="horz" pos="3258">
          <p15:clr>
            <a:srgbClr val="A4A3A4"/>
          </p15:clr>
        </p15:guide>
        <p15:guide id="5" orient="horz" pos="3606">
          <p15:clr>
            <a:srgbClr val="A4A3A4"/>
          </p15:clr>
        </p15:guide>
        <p15:guide id="6" orient="horz" pos="3894">
          <p15:clr>
            <a:srgbClr val="A4A3A4"/>
          </p15:clr>
        </p15:guide>
        <p15:guide id="7" pos="295">
          <p15:clr>
            <a:srgbClr val="A4A3A4"/>
          </p15:clr>
        </p15:guide>
        <p15:guide id="8" pos="5465">
          <p15:clr>
            <a:srgbClr val="A4A3A4"/>
          </p15:clr>
        </p15:guide>
        <p15:guide id="9" pos="34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sa Lane" initials="LL" lastIdx="14" clrIdx="0">
    <p:extLst>
      <p:ext uri="{19B8F6BF-5375-455C-9EA6-DF929625EA0E}">
        <p15:presenceInfo xmlns:p15="http://schemas.microsoft.com/office/powerpoint/2012/main" userId="S::lisa.lane@uni-bielefeld.de::796c311f-1e8c-400e-b979-7e4c4300a2c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80" autoAdjust="0"/>
    <p:restoredTop sz="86410" autoAdjust="0"/>
  </p:normalViewPr>
  <p:slideViewPr>
    <p:cSldViewPr snapToGrid="0">
      <p:cViewPr varScale="1">
        <p:scale>
          <a:sx n="97" d="100"/>
          <a:sy n="97" d="100"/>
        </p:scale>
        <p:origin x="1602" y="108"/>
      </p:cViewPr>
      <p:guideLst>
        <p:guide orient="horz" pos="663"/>
        <p:guide orient="horz" pos="300"/>
        <p:guide orient="horz" pos="527"/>
        <p:guide orient="horz" pos="3258"/>
        <p:guide orient="horz" pos="3606"/>
        <p:guide orient="horz" pos="3894"/>
        <p:guide pos="295"/>
        <p:guide pos="5465"/>
        <p:guide pos="34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101" d="100"/>
          <a:sy n="101" d="100"/>
        </p:scale>
        <p:origin x="-2616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E60D72F1-57BF-4673-A17D-995BF43ECE87}" type="datetimeFigureOut">
              <a:rPr lang="de-DE"/>
              <a:pPr>
                <a:defRPr/>
              </a:pPr>
              <a:t>16.12.2025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8CFA0779-701D-4283-8E03-86A65D9ED33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845579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AAFE2AB4-F051-47E8-84AB-C0A0CA4BDE98}" type="datetimeFigureOut">
              <a:rPr lang="de-DE"/>
              <a:pPr>
                <a:defRPr/>
              </a:pPr>
              <a:t>16.12.2025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noProof="0" dirty="0"/>
              <a:t>Textmasterformate durch Klicken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0DEB7011-817A-41D9-9596-7B77413122E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3001774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DEB7011-817A-41D9-9596-7B77413122EE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964265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8"/>
          <p:cNvSpPr>
            <a:spLocks noGrp="1"/>
          </p:cNvSpPr>
          <p:nvPr>
            <p:ph type="pic" sz="quarter" idx="10" hasCustomPrompt="1"/>
          </p:nvPr>
        </p:nvSpPr>
        <p:spPr>
          <a:xfrm>
            <a:off x="466725" y="1065213"/>
            <a:ext cx="8210550" cy="3535362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/>
              <a:t>Titelbild</a:t>
            </a:r>
          </a:p>
        </p:txBody>
      </p:sp>
      <p:pic>
        <p:nvPicPr>
          <p:cNvPr id="6" name="Picture 15" descr="tud_logo_rgb_150dp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34963"/>
            <a:ext cx="3024187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platzhalt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712788" y="5067300"/>
            <a:ext cx="7772400" cy="476249"/>
          </a:xfrm>
        </p:spPr>
        <p:txBody>
          <a:bodyPr/>
          <a:lstStyle>
            <a:lvl1pPr marL="0" indent="0">
              <a:buNone/>
              <a:defRPr sz="2400" b="1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DE" dirty="0"/>
              <a:t>Vorname Nachname</a:t>
            </a:r>
          </a:p>
        </p:txBody>
      </p:sp>
      <p:sp>
        <p:nvSpPr>
          <p:cNvPr id="15" name="Textplatzhalt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712788" y="4606927"/>
            <a:ext cx="7772400" cy="447674"/>
          </a:xfrm>
          <a:ln>
            <a:noFill/>
          </a:ln>
          <a:effectLst/>
        </p:spPr>
        <p:txBody>
          <a:bodyPr/>
          <a:lstStyle>
            <a:lvl1pPr marL="0" indent="0">
              <a:buNone/>
              <a:defRPr sz="24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DE" dirty="0"/>
              <a:t>Gasthochschule | Stadt, Land</a:t>
            </a:r>
          </a:p>
        </p:txBody>
      </p:sp>
      <p:sp>
        <p:nvSpPr>
          <p:cNvPr id="16" name="Textplatzhalt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712788" y="5543550"/>
            <a:ext cx="7772400" cy="36195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Tx/>
              <a:buFont typeface="Wingdings" pitchFamily="2" charset="2"/>
              <a:buNone/>
              <a:tabLst/>
              <a:defRPr baseline="0"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Tx/>
              <a:buFont typeface="Wingdings" pitchFamily="2" charset="2"/>
              <a:buNone/>
              <a:tabLst/>
              <a:defRPr/>
            </a:pPr>
            <a:r>
              <a:rPr lang="de-DE" dirty="0"/>
              <a:t>Fakultät – Studiengang – XX. Fachsemester</a:t>
            </a:r>
          </a:p>
        </p:txBody>
      </p:sp>
      <p:sp>
        <p:nvSpPr>
          <p:cNvPr id="25" name="Textplatzhalt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712788" y="5895975"/>
            <a:ext cx="7772400" cy="36195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Tx/>
              <a:buFont typeface="Wingdings" pitchFamily="2" charset="2"/>
              <a:buNone/>
              <a:tabLst/>
              <a:defRPr baseline="0"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Tx/>
              <a:buFont typeface="Wingdings" pitchFamily="2" charset="2"/>
              <a:buNone/>
              <a:tabLst/>
              <a:defRPr/>
            </a:pPr>
            <a:r>
              <a:rPr lang="de-DE" dirty="0"/>
              <a:t>TT.MM.JJJJ – TT.MM.JJJJ</a:t>
            </a:r>
          </a:p>
        </p:txBody>
      </p:sp>
    </p:spTree>
    <p:extLst>
      <p:ext uri="{BB962C8B-B14F-4D97-AF65-F5344CB8AC3E}">
        <p14:creationId xmlns:p14="http://schemas.microsoft.com/office/powerpoint/2010/main" val="37069842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pps und Vorschlä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quarter" idx="12" hasCustomPrompt="1"/>
          </p:nvPr>
        </p:nvSpPr>
        <p:spPr>
          <a:xfrm>
            <a:off x="495300" y="2142524"/>
            <a:ext cx="8096250" cy="4067175"/>
          </a:xfrm>
        </p:spPr>
        <p:txBody>
          <a:bodyPr/>
          <a:lstStyle>
            <a:lvl1pPr marL="285750" indent="-285750">
              <a:buFont typeface="Wingdings" panose="05000000000000000000" pitchFamily="2" charset="2"/>
              <a:buChar char="§"/>
              <a:defRPr sz="1600" baseline="0"/>
            </a:lvl1pPr>
          </a:lstStyle>
          <a:p>
            <a:pPr lvl="0"/>
            <a:r>
              <a:rPr lang="de-DE" dirty="0"/>
              <a:t>Tipp 1</a:t>
            </a:r>
          </a:p>
          <a:p>
            <a:pPr lvl="0"/>
            <a:r>
              <a:rPr lang="de-DE" dirty="0"/>
              <a:t>Tipp 2</a:t>
            </a:r>
          </a:p>
          <a:p>
            <a:pPr lvl="0"/>
            <a:r>
              <a:rPr lang="de-DE" dirty="0"/>
              <a:t>etc.</a:t>
            </a:r>
            <a:br>
              <a:rPr lang="de-DE" dirty="0"/>
            </a:br>
            <a:r>
              <a:rPr lang="de-DE" dirty="0"/>
              <a:t>Geben Sie bitte auch an, ob Sie weitere Stipendien erhalten haben und wie hoch Ihre monatlichen Ausgaben waren.</a:t>
            </a:r>
            <a:endParaRPr lang="en-US" dirty="0"/>
          </a:p>
        </p:txBody>
      </p:sp>
      <p:sp>
        <p:nvSpPr>
          <p:cNvPr id="2" name="Textfeld 1"/>
          <p:cNvSpPr txBox="1"/>
          <p:nvPr userDrawn="1"/>
        </p:nvSpPr>
        <p:spPr>
          <a:xfrm>
            <a:off x="495300" y="1076324"/>
            <a:ext cx="8172450" cy="99000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de-DE" sz="2200" dirty="0"/>
              <a:t>Tipps und Vorschläge für zukünftige Studierende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8579145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ben dana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8"/>
          <p:cNvSpPr>
            <a:spLocks noGrp="1"/>
          </p:cNvSpPr>
          <p:nvPr>
            <p:ph type="body" sz="quarter" idx="11" hasCustomPrompt="1"/>
          </p:nvPr>
        </p:nvSpPr>
        <p:spPr>
          <a:xfrm>
            <a:off x="4600575" y="2152649"/>
            <a:ext cx="4075113" cy="4029075"/>
          </a:xfrm>
        </p:spPr>
        <p:txBody>
          <a:bodyPr/>
          <a:lstStyle>
            <a:lvl1pPr marL="0" indent="0">
              <a:buFontTx/>
              <a:buNone/>
              <a:defRPr sz="1600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DE" dirty="0"/>
              <a:t>Was nehmen Sie mit für Ihr Studium / Ihre berufliche Zukunft? Können Sie sich vorstellen, später in diesem Land weiter zu studieren oder zu arbeiten?</a:t>
            </a:r>
            <a:br>
              <a:rPr lang="de-DE" dirty="0"/>
            </a:br>
            <a:br>
              <a:rPr lang="de-DE" dirty="0"/>
            </a:br>
            <a:r>
              <a:rPr lang="de-DE" dirty="0"/>
              <a:t>Wie hat diese Erfahrung Ihr Leben verändert? Gab es besondere Erlebnisse?</a:t>
            </a:r>
          </a:p>
        </p:txBody>
      </p:sp>
      <p:sp>
        <p:nvSpPr>
          <p:cNvPr id="15" name="Bildplatzhalter 10"/>
          <p:cNvSpPr>
            <a:spLocks noGrp="1"/>
          </p:cNvSpPr>
          <p:nvPr>
            <p:ph type="pic" sz="quarter" idx="13"/>
          </p:nvPr>
        </p:nvSpPr>
        <p:spPr>
          <a:xfrm>
            <a:off x="468313" y="3686175"/>
            <a:ext cx="4094162" cy="2495550"/>
          </a:xfrm>
        </p:spPr>
        <p:txBody>
          <a:bodyPr/>
          <a:lstStyle>
            <a:lvl1pPr marL="0" indent="0">
              <a:buNone/>
              <a:defRPr>
                <a:latin typeface="Arial" pitchFamily="34" charset="0"/>
                <a:cs typeface="Arial" pitchFamily="34" charset="0"/>
              </a:defRPr>
            </a:lvl1pPr>
          </a:lstStyle>
          <a:p>
            <a:endParaRPr lang="de-DE"/>
          </a:p>
        </p:txBody>
      </p:sp>
      <p:sp>
        <p:nvSpPr>
          <p:cNvPr id="11" name="Bildplatzhalter 10"/>
          <p:cNvSpPr>
            <a:spLocks noGrp="1"/>
          </p:cNvSpPr>
          <p:nvPr>
            <p:ph type="pic" sz="quarter" idx="12"/>
          </p:nvPr>
        </p:nvSpPr>
        <p:spPr>
          <a:xfrm>
            <a:off x="468313" y="1123950"/>
            <a:ext cx="4094162" cy="2495550"/>
          </a:xfrm>
        </p:spPr>
        <p:txBody>
          <a:bodyPr/>
          <a:lstStyle>
            <a:lvl1pPr marL="0" indent="0">
              <a:buNone/>
              <a:defRPr>
                <a:latin typeface="Arial" pitchFamily="34" charset="0"/>
                <a:cs typeface="Arial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2" name="Textfeld 1"/>
          <p:cNvSpPr txBox="1"/>
          <p:nvPr userDrawn="1"/>
        </p:nvSpPr>
        <p:spPr>
          <a:xfrm>
            <a:off x="4667250" y="1089178"/>
            <a:ext cx="4076700" cy="99000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de-DE" sz="2200" dirty="0"/>
              <a:t>Das</a:t>
            </a:r>
            <a:r>
              <a:rPr lang="de-DE" sz="2200" baseline="0" dirty="0"/>
              <a:t> Leben danach...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7616592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nsti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8"/>
          <p:cNvSpPr>
            <a:spLocks noGrp="1"/>
          </p:cNvSpPr>
          <p:nvPr>
            <p:ph type="body" sz="quarter" idx="11"/>
          </p:nvPr>
        </p:nvSpPr>
        <p:spPr>
          <a:xfrm>
            <a:off x="468313" y="2152649"/>
            <a:ext cx="8142288" cy="4029075"/>
          </a:xfrm>
        </p:spPr>
        <p:txBody>
          <a:bodyPr/>
          <a:lstStyle>
            <a:lvl1pPr marL="0" indent="0">
              <a:buFontTx/>
              <a:buNone/>
              <a:defRPr sz="160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endParaRPr lang="de-DE" dirty="0"/>
          </a:p>
        </p:txBody>
      </p:sp>
      <p:sp>
        <p:nvSpPr>
          <p:cNvPr id="7" name="Titel 6"/>
          <p:cNvSpPr>
            <a:spLocks noGrp="1"/>
          </p:cNvSpPr>
          <p:nvPr>
            <p:ph type="title" hasCustomPrompt="1"/>
          </p:nvPr>
        </p:nvSpPr>
        <p:spPr>
          <a:xfrm>
            <a:off x="476250" y="1074738"/>
            <a:ext cx="8143876" cy="989012"/>
          </a:xfrm>
        </p:spPr>
        <p:txBody>
          <a:bodyPr/>
          <a:lstStyle>
            <a:lvl1pPr>
              <a:defRPr baseline="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err="1"/>
              <a:t>Anything</a:t>
            </a:r>
            <a:r>
              <a:rPr lang="de-DE" dirty="0"/>
              <a:t> </a:t>
            </a:r>
            <a:r>
              <a:rPr lang="de-DE" dirty="0" err="1"/>
              <a:t>else</a:t>
            </a:r>
            <a:r>
              <a:rPr lang="de-DE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5911663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Bildplatzhalter 10"/>
          <p:cNvSpPr>
            <a:spLocks noGrp="1"/>
          </p:cNvSpPr>
          <p:nvPr>
            <p:ph type="pic" sz="quarter" idx="13"/>
          </p:nvPr>
        </p:nvSpPr>
        <p:spPr>
          <a:xfrm>
            <a:off x="468313" y="3686175"/>
            <a:ext cx="4075111" cy="2495550"/>
          </a:xfrm>
        </p:spPr>
        <p:txBody>
          <a:bodyPr/>
          <a:lstStyle>
            <a:lvl1pPr marL="0" indent="0">
              <a:buNone/>
              <a:defRPr>
                <a:latin typeface="Arial" pitchFamily="34" charset="0"/>
                <a:cs typeface="Arial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11" name="Bildplatzhalter 10"/>
          <p:cNvSpPr>
            <a:spLocks noGrp="1"/>
          </p:cNvSpPr>
          <p:nvPr>
            <p:ph type="pic" sz="quarter" idx="12"/>
          </p:nvPr>
        </p:nvSpPr>
        <p:spPr>
          <a:xfrm>
            <a:off x="468313" y="1119188"/>
            <a:ext cx="4075112" cy="2495550"/>
          </a:xfrm>
        </p:spPr>
        <p:txBody>
          <a:bodyPr/>
          <a:lstStyle>
            <a:lvl1pPr marL="0" indent="0">
              <a:buNone/>
              <a:defRPr>
                <a:latin typeface="Arial" pitchFamily="34" charset="0"/>
                <a:cs typeface="Arial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8" name="Bildplatzhalter 10"/>
          <p:cNvSpPr>
            <a:spLocks noGrp="1"/>
          </p:cNvSpPr>
          <p:nvPr>
            <p:ph type="pic" sz="quarter" idx="14"/>
          </p:nvPr>
        </p:nvSpPr>
        <p:spPr>
          <a:xfrm>
            <a:off x="4619625" y="1119188"/>
            <a:ext cx="4056063" cy="2495550"/>
          </a:xfrm>
        </p:spPr>
        <p:txBody>
          <a:bodyPr/>
          <a:lstStyle>
            <a:lvl1pPr marL="0" indent="0">
              <a:buNone/>
              <a:defRPr>
                <a:latin typeface="Arial" pitchFamily="34" charset="0"/>
                <a:cs typeface="Arial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10" name="Bildplatzhalter 10"/>
          <p:cNvSpPr>
            <a:spLocks noGrp="1"/>
          </p:cNvSpPr>
          <p:nvPr>
            <p:ph type="pic" sz="quarter" idx="15"/>
          </p:nvPr>
        </p:nvSpPr>
        <p:spPr>
          <a:xfrm>
            <a:off x="4610100" y="3686175"/>
            <a:ext cx="4065588" cy="2495550"/>
          </a:xfrm>
        </p:spPr>
        <p:txBody>
          <a:bodyPr/>
          <a:lstStyle>
            <a:lvl1pPr marL="0" indent="0">
              <a:buNone/>
              <a:defRPr>
                <a:latin typeface="Arial" pitchFamily="34" charset="0"/>
                <a:cs typeface="Arial" pitchFamily="34" charset="0"/>
              </a:defRPr>
            </a:lvl1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944949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Geg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8"/>
          <p:cNvSpPr>
            <a:spLocks noGrp="1"/>
          </p:cNvSpPr>
          <p:nvPr>
            <p:ph type="body" sz="quarter" idx="11" hasCustomPrompt="1"/>
          </p:nvPr>
        </p:nvSpPr>
        <p:spPr>
          <a:xfrm>
            <a:off x="466725" y="2143125"/>
            <a:ext cx="4010025" cy="4038600"/>
          </a:xfrm>
        </p:spPr>
        <p:txBody>
          <a:bodyPr/>
          <a:lstStyle>
            <a:lvl1pPr marL="0" indent="0">
              <a:buFontTx/>
              <a:buNone/>
              <a:defRPr sz="1600" baseline="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/>
              <a:t>Hier bitte eine kurze Beschreibung der Region und Landschaft. Bitte setzt den ROTEN PUNKT in der Karte rechts auf die Region in der ihr gewesen seid.</a:t>
            </a:r>
          </a:p>
        </p:txBody>
      </p:sp>
      <p:sp>
        <p:nvSpPr>
          <p:cNvPr id="7" name="Titel 6"/>
          <p:cNvSpPr>
            <a:spLocks noGrp="1"/>
          </p:cNvSpPr>
          <p:nvPr>
            <p:ph type="title" hasCustomPrompt="1"/>
          </p:nvPr>
        </p:nvSpPr>
        <p:spPr>
          <a:xfrm>
            <a:off x="466726" y="1065213"/>
            <a:ext cx="4019550" cy="989012"/>
          </a:xfrm>
        </p:spPr>
        <p:txBody>
          <a:bodyPr/>
          <a:lstStyle>
            <a:lvl1pPr>
              <a:defRPr baseline="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/>
              <a:t>Stadt, Land</a:t>
            </a:r>
          </a:p>
        </p:txBody>
      </p:sp>
      <p:sp>
        <p:nvSpPr>
          <p:cNvPr id="11" name="Bildplatzhalter 10"/>
          <p:cNvSpPr>
            <a:spLocks noGrp="1"/>
          </p:cNvSpPr>
          <p:nvPr>
            <p:ph type="pic" sz="quarter" idx="12" hasCustomPrompt="1"/>
          </p:nvPr>
        </p:nvSpPr>
        <p:spPr>
          <a:xfrm>
            <a:off x="4571999" y="1123950"/>
            <a:ext cx="4103689" cy="2495550"/>
          </a:xfrm>
        </p:spPr>
        <p:txBody>
          <a:bodyPr/>
          <a:lstStyle>
            <a:lvl1pPr>
              <a:buClrTx/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/>
              <a:t>Weltkarte mit Gastland farbig markiert</a:t>
            </a:r>
          </a:p>
        </p:txBody>
      </p:sp>
      <p:sp>
        <p:nvSpPr>
          <p:cNvPr id="8" name="Textplatzhalter 8"/>
          <p:cNvSpPr>
            <a:spLocks noGrp="1"/>
          </p:cNvSpPr>
          <p:nvPr>
            <p:ph type="body" sz="quarter" idx="14" hasCustomPrompt="1"/>
          </p:nvPr>
        </p:nvSpPr>
        <p:spPr>
          <a:xfrm>
            <a:off x="4581525" y="3724274"/>
            <a:ext cx="4094163" cy="2457451"/>
          </a:xfrm>
        </p:spPr>
        <p:txBody>
          <a:bodyPr/>
          <a:lstStyle>
            <a:lvl1pPr marL="0" indent="0">
              <a:buFont typeface="Wingdings" pitchFamily="2" charset="2"/>
              <a:buNone/>
              <a:defRPr sz="1600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DE" dirty="0"/>
              <a:t>Was hat Sie an der Gegend (positiv) überrascht?</a:t>
            </a:r>
          </a:p>
        </p:txBody>
      </p:sp>
    </p:spTree>
    <p:extLst>
      <p:ext uri="{BB962C8B-B14F-4D97-AF65-F5344CB8AC3E}">
        <p14:creationId xmlns:p14="http://schemas.microsoft.com/office/powerpoint/2010/main" val="42735302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asthochschu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8"/>
          <p:cNvSpPr>
            <a:spLocks noGrp="1"/>
          </p:cNvSpPr>
          <p:nvPr>
            <p:ph type="body" sz="quarter" idx="11" hasCustomPrompt="1"/>
          </p:nvPr>
        </p:nvSpPr>
        <p:spPr>
          <a:xfrm>
            <a:off x="4665663" y="2130425"/>
            <a:ext cx="4010025" cy="1489075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Tx/>
              <a:buFont typeface="Wingdings" pitchFamily="2" charset="2"/>
              <a:buNone/>
              <a:tabLst/>
              <a:defRPr sz="1600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DE" dirty="0"/>
              <a:t>Kurze Beschreibung der Hochschule (Liberal </a:t>
            </a:r>
            <a:r>
              <a:rPr lang="de-DE" dirty="0" err="1"/>
              <a:t>Arts</a:t>
            </a:r>
            <a:r>
              <a:rPr lang="de-DE" dirty="0"/>
              <a:t>? Privat? Staatlich? Besondere Merkmale?)</a:t>
            </a:r>
          </a:p>
          <a:p>
            <a:pPr lvl="0"/>
            <a:endParaRPr lang="de-DE" dirty="0"/>
          </a:p>
          <a:p>
            <a:pPr lvl="0"/>
            <a:endParaRPr lang="de-DE" dirty="0"/>
          </a:p>
          <a:p>
            <a:pPr lvl="0"/>
            <a:endParaRPr lang="de-DE" dirty="0"/>
          </a:p>
        </p:txBody>
      </p:sp>
      <p:sp>
        <p:nvSpPr>
          <p:cNvPr id="7" name="Titel 6"/>
          <p:cNvSpPr>
            <a:spLocks noGrp="1"/>
          </p:cNvSpPr>
          <p:nvPr>
            <p:ph type="title" hasCustomPrompt="1"/>
          </p:nvPr>
        </p:nvSpPr>
        <p:spPr>
          <a:xfrm>
            <a:off x="4665663" y="1052513"/>
            <a:ext cx="4010025" cy="989012"/>
          </a:xfrm>
        </p:spPr>
        <p:txBody>
          <a:bodyPr/>
          <a:lstStyle>
            <a:lvl1pPr>
              <a:defRPr baseline="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/>
              <a:t>Name der Gasthochschule</a:t>
            </a:r>
          </a:p>
        </p:txBody>
      </p:sp>
      <p:sp>
        <p:nvSpPr>
          <p:cNvPr id="15" name="Bildplatzhalter 10"/>
          <p:cNvSpPr>
            <a:spLocks noGrp="1"/>
          </p:cNvSpPr>
          <p:nvPr>
            <p:ph type="pic" sz="quarter" idx="13" hasCustomPrompt="1"/>
          </p:nvPr>
        </p:nvSpPr>
        <p:spPr>
          <a:xfrm>
            <a:off x="466724" y="1119188"/>
            <a:ext cx="4103689" cy="2495550"/>
          </a:xfrm>
        </p:spPr>
        <p:txBody>
          <a:bodyPr/>
          <a:lstStyle>
            <a:lvl1pPr marL="0" indent="0">
              <a:buNone/>
              <a:defRPr baseline="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/>
              <a:t>Foto der Hochschule / des Campus</a:t>
            </a:r>
          </a:p>
        </p:txBody>
      </p:sp>
      <p:sp>
        <p:nvSpPr>
          <p:cNvPr id="8" name="Textplatzhalter 8"/>
          <p:cNvSpPr>
            <a:spLocks noGrp="1"/>
          </p:cNvSpPr>
          <p:nvPr>
            <p:ph type="body" sz="quarter" idx="14" hasCustomPrompt="1"/>
          </p:nvPr>
        </p:nvSpPr>
        <p:spPr>
          <a:xfrm>
            <a:off x="476250" y="3714749"/>
            <a:ext cx="4094163" cy="2457451"/>
          </a:xfrm>
        </p:spPr>
        <p:txBody>
          <a:bodyPr/>
          <a:lstStyle>
            <a:lvl1pPr marL="285750" indent="-285750">
              <a:buFont typeface="Wingdings" panose="05000000000000000000" pitchFamily="2" charset="2"/>
              <a:buChar char="§"/>
              <a:defRPr sz="1600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DE" dirty="0"/>
              <a:t>Hauptkontakt(e)</a:t>
            </a:r>
          </a:p>
        </p:txBody>
      </p:sp>
      <p:sp>
        <p:nvSpPr>
          <p:cNvPr id="10" name="Textplatzhalter 8"/>
          <p:cNvSpPr>
            <a:spLocks noGrp="1"/>
          </p:cNvSpPr>
          <p:nvPr>
            <p:ph type="body" sz="quarter" idx="15" hasCustomPrompt="1"/>
          </p:nvPr>
        </p:nvSpPr>
        <p:spPr>
          <a:xfrm>
            <a:off x="4667251" y="3714750"/>
            <a:ext cx="4019550" cy="2466975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Tx/>
              <a:buFont typeface="Wingdings" pitchFamily="2" charset="2"/>
              <a:buNone/>
              <a:tabLst/>
              <a:defRPr sz="1600" baseline="0"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Tx/>
              <a:buFont typeface="Wingdings" pitchFamily="2" charset="2"/>
              <a:buNone/>
              <a:tabLst/>
              <a:defRPr/>
            </a:pPr>
            <a:r>
              <a:rPr lang="de-DE" dirty="0"/>
              <a:t>Warum hatten Sie sich für einen Aufenthalt in diesem Land / an dieser Hochschule entschieden?</a:t>
            </a:r>
          </a:p>
        </p:txBody>
      </p:sp>
    </p:spTree>
    <p:extLst>
      <p:ext uri="{BB962C8B-B14F-4D97-AF65-F5344CB8AC3E}">
        <p14:creationId xmlns:p14="http://schemas.microsoft.com/office/powerpoint/2010/main" val="1470884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g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8"/>
          <p:cNvSpPr>
            <a:spLocks noGrp="1"/>
          </p:cNvSpPr>
          <p:nvPr>
            <p:ph type="body" sz="quarter" idx="11" hasCustomPrompt="1"/>
          </p:nvPr>
        </p:nvSpPr>
        <p:spPr>
          <a:xfrm>
            <a:off x="466725" y="2143125"/>
            <a:ext cx="4010025" cy="4038600"/>
          </a:xfrm>
        </p:spPr>
        <p:txBody>
          <a:bodyPr/>
          <a:lstStyle>
            <a:lvl1pPr marL="0" indent="0">
              <a:buFontTx/>
              <a:buNone/>
              <a:defRPr sz="1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/>
              <a:t>Hier bitte eine kurze Beschreibung der Region und Landschaft. Bitte setzt den ROTEN PUNKT in der Karte rechts auf die Region in der ihr gewesen seid.</a:t>
            </a:r>
          </a:p>
        </p:txBody>
      </p:sp>
      <p:sp>
        <p:nvSpPr>
          <p:cNvPr id="7" name="Titel 6"/>
          <p:cNvSpPr>
            <a:spLocks noGrp="1"/>
          </p:cNvSpPr>
          <p:nvPr>
            <p:ph type="title" hasCustomPrompt="1"/>
          </p:nvPr>
        </p:nvSpPr>
        <p:spPr>
          <a:xfrm>
            <a:off x="466726" y="1065213"/>
            <a:ext cx="4019550" cy="989012"/>
          </a:xfrm>
        </p:spPr>
        <p:txBody>
          <a:bodyPr/>
          <a:lstStyle>
            <a:lvl1pPr>
              <a:defRPr baseline="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/>
              <a:t>Stadt, Land</a:t>
            </a:r>
          </a:p>
        </p:txBody>
      </p:sp>
      <p:sp>
        <p:nvSpPr>
          <p:cNvPr id="12" name="Textplatzhalter 8"/>
          <p:cNvSpPr>
            <a:spLocks noGrp="1"/>
          </p:cNvSpPr>
          <p:nvPr>
            <p:ph type="body" sz="quarter" idx="14" hasCustomPrompt="1"/>
          </p:nvPr>
        </p:nvSpPr>
        <p:spPr>
          <a:xfrm>
            <a:off x="4581525" y="3724274"/>
            <a:ext cx="4094163" cy="2457451"/>
          </a:xfrm>
        </p:spPr>
        <p:txBody>
          <a:bodyPr/>
          <a:lstStyle>
            <a:lvl1pPr marL="0" indent="0">
              <a:buFont typeface="Wingdings" pitchFamily="2" charset="2"/>
              <a:buNone/>
              <a:defRPr sz="1600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DE" dirty="0"/>
              <a:t>Was hat Sie an der Gegend (positiv) überrascht?</a:t>
            </a:r>
          </a:p>
        </p:txBody>
      </p:sp>
      <p:pic>
        <p:nvPicPr>
          <p:cNvPr id="13" name="Bildplatzhalter 12" descr="Eine Weltkarte auf der das Land mit einem roten Punkt gekennzeichnet wird" title="Weltkarte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7" r="1277"/>
          <a:stretch>
            <a:fillRect/>
          </a:stretch>
        </p:blipFill>
        <p:spPr bwMode="auto">
          <a:xfrm>
            <a:off x="4571999" y="1123950"/>
            <a:ext cx="4103689" cy="249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807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ganis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8"/>
          <p:cNvSpPr>
            <a:spLocks noGrp="1"/>
          </p:cNvSpPr>
          <p:nvPr>
            <p:ph type="body" sz="quarter" idx="11" hasCustomPrompt="1"/>
          </p:nvPr>
        </p:nvSpPr>
        <p:spPr>
          <a:xfrm>
            <a:off x="466725" y="2143125"/>
            <a:ext cx="4010025" cy="4038600"/>
          </a:xfrm>
        </p:spPr>
        <p:txBody>
          <a:bodyPr/>
          <a:lstStyle>
            <a:lvl1pPr marL="0" indent="0">
              <a:buNone/>
              <a:defRPr sz="1600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DE" dirty="0"/>
              <a:t>Ankunft: Wurden Sie bei der Ankunft abgeholt? Gab es eine Begrüßung oder eine Orientierung?</a:t>
            </a:r>
            <a:br>
              <a:rPr lang="de-DE" dirty="0"/>
            </a:br>
            <a:br>
              <a:rPr lang="de-DE" dirty="0"/>
            </a:br>
            <a:br>
              <a:rPr lang="de-DE" dirty="0"/>
            </a:br>
            <a:r>
              <a:rPr lang="de-DE" dirty="0"/>
              <a:t>Unterkunft: Wurde die Unterkunft von der Gasthochschule organisiert? Wie war die Unterkunft? </a:t>
            </a:r>
          </a:p>
        </p:txBody>
      </p:sp>
      <p:sp>
        <p:nvSpPr>
          <p:cNvPr id="15" name="Bildplatzhalter 10"/>
          <p:cNvSpPr>
            <a:spLocks noGrp="1"/>
          </p:cNvSpPr>
          <p:nvPr>
            <p:ph type="pic" sz="quarter" idx="13" hasCustomPrompt="1"/>
          </p:nvPr>
        </p:nvSpPr>
        <p:spPr>
          <a:xfrm>
            <a:off x="4571999" y="1128713"/>
            <a:ext cx="4103689" cy="2495550"/>
          </a:xfrm>
        </p:spPr>
        <p:txBody>
          <a:bodyPr/>
          <a:lstStyle>
            <a:lvl1pPr marL="0" indent="0">
              <a:buNone/>
              <a:defRPr lang="de-DE" sz="1600" baseline="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de-DE" dirty="0"/>
              <a:t>Bitte hier ein Foto vom Zimmer / vom Wohnheim einfügen</a:t>
            </a:r>
          </a:p>
        </p:txBody>
      </p:sp>
      <p:sp>
        <p:nvSpPr>
          <p:cNvPr id="8" name="Textplatzhalter 8"/>
          <p:cNvSpPr>
            <a:spLocks noGrp="1"/>
          </p:cNvSpPr>
          <p:nvPr>
            <p:ph type="body" sz="quarter" idx="14" hasCustomPrompt="1"/>
          </p:nvPr>
        </p:nvSpPr>
        <p:spPr>
          <a:xfrm>
            <a:off x="4581525" y="3724274"/>
            <a:ext cx="4094163" cy="2457451"/>
          </a:xfrm>
        </p:spPr>
        <p:txBody>
          <a:bodyPr/>
          <a:lstStyle>
            <a:lvl1pPr marL="0" indent="0">
              <a:buFont typeface="Wingdings" pitchFamily="2" charset="2"/>
              <a:buNone/>
              <a:defRPr sz="1600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DE" dirty="0"/>
              <a:t>Wie schätzen Sie Ihre Sprachkenntnisse vor und nach dem Aufenthalt ein?</a:t>
            </a:r>
          </a:p>
        </p:txBody>
      </p:sp>
      <p:sp>
        <p:nvSpPr>
          <p:cNvPr id="2" name="Textfeld 1"/>
          <p:cNvSpPr txBox="1"/>
          <p:nvPr userDrawn="1"/>
        </p:nvSpPr>
        <p:spPr>
          <a:xfrm>
            <a:off x="457200" y="1104899"/>
            <a:ext cx="4038600" cy="99000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de-DE" sz="2200" dirty="0"/>
              <a:t>Organisation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06927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kademische Eindrüc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8"/>
          <p:cNvSpPr>
            <a:spLocks noGrp="1"/>
          </p:cNvSpPr>
          <p:nvPr>
            <p:ph type="body" sz="quarter" idx="11" hasCustomPrompt="1"/>
          </p:nvPr>
        </p:nvSpPr>
        <p:spPr>
          <a:xfrm>
            <a:off x="466725" y="2200276"/>
            <a:ext cx="4010025" cy="3981450"/>
          </a:xfrm>
        </p:spPr>
        <p:txBody>
          <a:bodyPr/>
          <a:lstStyle>
            <a:lvl1pPr marL="0" indent="0">
              <a:buNone/>
              <a:defRPr sz="160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DE" dirty="0"/>
              <a:t>Beurteilung der Kurse und der Lehrkräfte? Verfügbarkeit von Lehrmaterialien? Zugang zu PC/Email/Bibliothek?</a:t>
            </a:r>
          </a:p>
        </p:txBody>
      </p:sp>
      <p:sp>
        <p:nvSpPr>
          <p:cNvPr id="8" name="Textplatzhalter 8"/>
          <p:cNvSpPr>
            <a:spLocks noGrp="1"/>
          </p:cNvSpPr>
          <p:nvPr>
            <p:ph type="body" sz="quarter" idx="14" hasCustomPrompt="1"/>
          </p:nvPr>
        </p:nvSpPr>
        <p:spPr>
          <a:xfrm>
            <a:off x="4581525" y="3724274"/>
            <a:ext cx="4094163" cy="2457451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Tx/>
              <a:buFont typeface="Wingdings" pitchFamily="2" charset="2"/>
              <a:buNone/>
              <a:tabLst/>
              <a:defRPr sz="160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DE" dirty="0"/>
              <a:t>Nutzen der Kurse für Ihr Studium in Dortmund oder für Ihr Berufsziel?</a:t>
            </a:r>
          </a:p>
        </p:txBody>
      </p:sp>
      <p:sp>
        <p:nvSpPr>
          <p:cNvPr id="10" name="Textplatzhalter 8"/>
          <p:cNvSpPr>
            <a:spLocks noGrp="1"/>
          </p:cNvSpPr>
          <p:nvPr>
            <p:ph type="body" sz="quarter" idx="15" hasCustomPrompt="1"/>
          </p:nvPr>
        </p:nvSpPr>
        <p:spPr>
          <a:xfrm>
            <a:off x="4581525" y="1190624"/>
            <a:ext cx="4094163" cy="2457451"/>
          </a:xfrm>
        </p:spPr>
        <p:txBody>
          <a:bodyPr/>
          <a:lstStyle>
            <a:lvl1pPr marL="2857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 sz="1600" baseline="0">
                <a:latin typeface="Arial" pitchFamily="34" charset="0"/>
                <a:cs typeface="Arial" pitchFamily="34" charset="0"/>
              </a:defRPr>
            </a:lvl1pPr>
          </a:lstStyle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de-DE" dirty="0" err="1"/>
              <a:t>Kursname</a:t>
            </a:r>
            <a:r>
              <a:rPr lang="de-DE" dirty="0"/>
              <a:t> 1*</a:t>
            </a:r>
            <a:br>
              <a:rPr lang="de-DE" dirty="0"/>
            </a:br>
            <a:r>
              <a:rPr lang="de-DE" dirty="0" err="1"/>
              <a:t>Kursname</a:t>
            </a:r>
            <a:r>
              <a:rPr lang="de-DE" dirty="0"/>
              <a:t> 2</a:t>
            </a:r>
            <a:br>
              <a:rPr lang="de-DE" dirty="0"/>
            </a:br>
            <a:r>
              <a:rPr lang="de-DE" dirty="0"/>
              <a:t>etc.</a:t>
            </a:r>
            <a:br>
              <a:rPr lang="de-DE" dirty="0"/>
            </a:br>
            <a:r>
              <a:rPr lang="de-DE" dirty="0"/>
              <a:t>Bitte listen Sie alle Kurse, die Sie belegt haben. (Kurse in der Landessprache bitte in der Landessprache angeben) Markieren Sie die Kurse bitte mit * wenn sie hier (höchstwahrscheinlich) für das Studium in DO anerkannt werden.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Tx/>
              <a:buFont typeface="Wingdings" pitchFamily="2" charset="2"/>
              <a:buChar char="§"/>
              <a:tabLst/>
              <a:defRPr/>
            </a:pPr>
            <a:endParaRPr lang="de-DE" dirty="0"/>
          </a:p>
        </p:txBody>
      </p:sp>
      <p:sp>
        <p:nvSpPr>
          <p:cNvPr id="11" name="Textfeld 10"/>
          <p:cNvSpPr txBox="1"/>
          <p:nvPr userDrawn="1"/>
        </p:nvSpPr>
        <p:spPr>
          <a:xfrm>
            <a:off x="457200" y="1104899"/>
            <a:ext cx="4038600" cy="99000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de-DE" sz="2200" dirty="0"/>
              <a:t>Akademische</a:t>
            </a:r>
            <a:r>
              <a:rPr lang="de-DE" sz="2200" baseline="0" dirty="0"/>
              <a:t> Eindrücke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8814139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ziale Integ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8"/>
          <p:cNvSpPr>
            <a:spLocks noGrp="1"/>
          </p:cNvSpPr>
          <p:nvPr>
            <p:ph type="body" sz="quarter" idx="11" hasCustomPrompt="1"/>
          </p:nvPr>
        </p:nvSpPr>
        <p:spPr>
          <a:xfrm>
            <a:off x="4600575" y="2094898"/>
            <a:ext cx="4075113" cy="4086826"/>
          </a:xfrm>
        </p:spPr>
        <p:txBody>
          <a:bodyPr/>
          <a:lstStyle>
            <a:lvl1pPr marL="0" indent="0">
              <a:buFontTx/>
              <a:buNone/>
              <a:defRPr sz="1600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DE" dirty="0"/>
              <a:t>Wie haben Sie sich ins Campusleben integriert? Was hat die Hochschule angeboten, um Ihre soziale Integration zu fördern?</a:t>
            </a:r>
          </a:p>
        </p:txBody>
      </p:sp>
      <p:sp>
        <p:nvSpPr>
          <p:cNvPr id="11" name="Bildplatzhalter 10"/>
          <p:cNvSpPr>
            <a:spLocks noGrp="1"/>
          </p:cNvSpPr>
          <p:nvPr>
            <p:ph type="pic" sz="quarter" idx="12"/>
          </p:nvPr>
        </p:nvSpPr>
        <p:spPr>
          <a:xfrm>
            <a:off x="468313" y="1123950"/>
            <a:ext cx="4094162" cy="2495550"/>
          </a:xfrm>
        </p:spPr>
        <p:txBody>
          <a:bodyPr/>
          <a:lstStyle>
            <a:lvl1pPr marL="0" indent="0">
              <a:buNone/>
              <a:defRPr>
                <a:latin typeface="Arial" pitchFamily="34" charset="0"/>
                <a:cs typeface="Arial" pitchFamily="34" charset="0"/>
              </a:defRPr>
            </a:lvl1pPr>
          </a:lstStyle>
          <a:p>
            <a:endParaRPr lang="de-DE"/>
          </a:p>
        </p:txBody>
      </p:sp>
      <p:sp>
        <p:nvSpPr>
          <p:cNvPr id="8" name="Textplatzhalter 8"/>
          <p:cNvSpPr>
            <a:spLocks noGrp="1"/>
          </p:cNvSpPr>
          <p:nvPr>
            <p:ph type="body" sz="quarter" idx="15" hasCustomPrompt="1"/>
          </p:nvPr>
        </p:nvSpPr>
        <p:spPr>
          <a:xfrm>
            <a:off x="438150" y="3714750"/>
            <a:ext cx="4094163" cy="2457451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Tx/>
              <a:buFont typeface="Wingdings" pitchFamily="2" charset="2"/>
              <a:buNone/>
              <a:tabLst/>
              <a:defRPr sz="1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/>
              <a:t>Haben Sie viel Kontakt zu „Einheimischen“ gehabt? Wenn nicht, warum?</a:t>
            </a:r>
          </a:p>
        </p:txBody>
      </p:sp>
      <p:sp>
        <p:nvSpPr>
          <p:cNvPr id="10" name="Textfeld 9"/>
          <p:cNvSpPr txBox="1"/>
          <p:nvPr userDrawn="1"/>
        </p:nvSpPr>
        <p:spPr>
          <a:xfrm>
            <a:off x="4619625" y="1104898"/>
            <a:ext cx="4038600" cy="99000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de-DE" sz="2200" dirty="0"/>
              <a:t>Soziale</a:t>
            </a:r>
            <a:r>
              <a:rPr lang="de-DE" sz="2200" baseline="0" dirty="0"/>
              <a:t> Integration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8010873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-Werb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8"/>
          <p:cNvSpPr>
            <a:spLocks noGrp="1"/>
          </p:cNvSpPr>
          <p:nvPr>
            <p:ph type="body" sz="quarter" idx="11" hasCustomPrompt="1"/>
          </p:nvPr>
        </p:nvSpPr>
        <p:spPr>
          <a:xfrm>
            <a:off x="466725" y="2143125"/>
            <a:ext cx="4010025" cy="4038600"/>
          </a:xfrm>
        </p:spPr>
        <p:txBody>
          <a:bodyPr/>
          <a:lstStyle>
            <a:lvl1pPr marL="0" indent="0">
              <a:buNone/>
              <a:defRPr sz="1600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DE" dirty="0"/>
              <a:t>Was haben Sie getan, um Werbung für die TU zu machen? Haben Sie Tipps für TU Studierende, um an dieser Hochschule eine möglichst erfolgreiche Werbeaktion durchzuführen? </a:t>
            </a:r>
          </a:p>
        </p:txBody>
      </p:sp>
      <p:sp>
        <p:nvSpPr>
          <p:cNvPr id="8" name="Textplatzhalter 8"/>
          <p:cNvSpPr>
            <a:spLocks noGrp="1"/>
          </p:cNvSpPr>
          <p:nvPr>
            <p:ph type="body" sz="quarter" idx="14" hasCustomPrompt="1"/>
          </p:nvPr>
        </p:nvSpPr>
        <p:spPr>
          <a:xfrm>
            <a:off x="4581525" y="3724274"/>
            <a:ext cx="4094163" cy="2457451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Tx/>
              <a:buFont typeface="Wingdings" pitchFamily="2" charset="2"/>
              <a:buNone/>
              <a:tabLst/>
              <a:defRPr sz="160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DE" dirty="0"/>
              <a:t>War Ihre Aktion erfolgreich? Wenn nicht, woran lag es?</a:t>
            </a:r>
          </a:p>
        </p:txBody>
      </p:sp>
      <p:sp>
        <p:nvSpPr>
          <p:cNvPr id="11" name="Bildplatzhalter 10"/>
          <p:cNvSpPr>
            <a:spLocks noGrp="1"/>
          </p:cNvSpPr>
          <p:nvPr>
            <p:ph type="pic" sz="quarter" idx="12"/>
          </p:nvPr>
        </p:nvSpPr>
        <p:spPr>
          <a:xfrm>
            <a:off x="4564063" y="1133475"/>
            <a:ext cx="4094162" cy="2495550"/>
          </a:xfrm>
        </p:spPr>
        <p:txBody>
          <a:bodyPr/>
          <a:lstStyle>
            <a:lvl1pPr marL="0" indent="0">
              <a:buNone/>
              <a:defRPr>
                <a:latin typeface="Arial" pitchFamily="34" charset="0"/>
                <a:cs typeface="Arial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10" name="Textfeld 9"/>
          <p:cNvSpPr txBox="1"/>
          <p:nvPr userDrawn="1"/>
        </p:nvSpPr>
        <p:spPr>
          <a:xfrm>
            <a:off x="457200" y="1384455"/>
            <a:ext cx="4038600" cy="4308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de-DE" sz="2200" dirty="0"/>
              <a:t>Ihre</a:t>
            </a:r>
            <a:r>
              <a:rPr lang="de-DE" sz="2200" baseline="0" dirty="0"/>
              <a:t> „Werbeaktion“ für die TU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5390536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lt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8"/>
          <p:cNvSpPr>
            <a:spLocks noGrp="1"/>
          </p:cNvSpPr>
          <p:nvPr>
            <p:ph type="body" sz="quarter" idx="11" hasCustomPrompt="1"/>
          </p:nvPr>
        </p:nvSpPr>
        <p:spPr>
          <a:xfrm>
            <a:off x="466725" y="2143125"/>
            <a:ext cx="4010025" cy="4038600"/>
          </a:xfrm>
        </p:spPr>
        <p:txBody>
          <a:bodyPr/>
          <a:lstStyle>
            <a:lvl1pPr marL="0" indent="0">
              <a:buNone/>
              <a:defRPr sz="1600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DE" dirty="0"/>
              <a:t>Was fanden Sie an der Kultur des Gastlandes besonders interessant oder außergewöhnlich? Was war schwer zu verstehen?</a:t>
            </a:r>
          </a:p>
        </p:txBody>
      </p:sp>
      <p:sp>
        <p:nvSpPr>
          <p:cNvPr id="15" name="Bildplatzhalter 10"/>
          <p:cNvSpPr>
            <a:spLocks noGrp="1"/>
          </p:cNvSpPr>
          <p:nvPr>
            <p:ph type="pic" sz="quarter" idx="13"/>
          </p:nvPr>
        </p:nvSpPr>
        <p:spPr>
          <a:xfrm>
            <a:off x="4571999" y="1128713"/>
            <a:ext cx="4103689" cy="2495550"/>
          </a:xfrm>
        </p:spPr>
        <p:txBody>
          <a:bodyPr/>
          <a:lstStyle>
            <a:lvl1pPr marL="0" indent="0">
              <a:buNone/>
              <a:defRPr>
                <a:latin typeface="Arial" pitchFamily="34" charset="0"/>
                <a:cs typeface="Arial" pitchFamily="34" charset="0"/>
              </a:defRPr>
            </a:lvl1pPr>
          </a:lstStyle>
          <a:p>
            <a:endParaRPr lang="de-DE"/>
          </a:p>
        </p:txBody>
      </p:sp>
      <p:sp>
        <p:nvSpPr>
          <p:cNvPr id="8" name="Textplatzhalter 8"/>
          <p:cNvSpPr>
            <a:spLocks noGrp="1"/>
          </p:cNvSpPr>
          <p:nvPr>
            <p:ph type="body" sz="quarter" idx="14" hasCustomPrompt="1"/>
          </p:nvPr>
        </p:nvSpPr>
        <p:spPr>
          <a:xfrm>
            <a:off x="4581525" y="3724274"/>
            <a:ext cx="4094163" cy="2457451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Tx/>
              <a:buFontTx/>
              <a:buNone/>
              <a:tabLst/>
              <a:defRPr sz="1600"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Tx/>
              <a:buFontTx/>
              <a:buNone/>
              <a:tabLst/>
              <a:defRPr/>
            </a:pPr>
            <a:r>
              <a:rPr lang="de-DE" dirty="0"/>
              <a:t>Gab‘s einen Kulturschock? Wie sind Sie damit umgegangen?</a:t>
            </a:r>
          </a:p>
        </p:txBody>
      </p:sp>
      <p:sp>
        <p:nvSpPr>
          <p:cNvPr id="10" name="Textfeld 9"/>
          <p:cNvSpPr txBox="1"/>
          <p:nvPr userDrawn="1"/>
        </p:nvSpPr>
        <p:spPr>
          <a:xfrm>
            <a:off x="457200" y="1384455"/>
            <a:ext cx="4038600" cy="4308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de-DE" sz="2200" dirty="0"/>
              <a:t>Kultur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4454987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chhaltigke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Nachhaltigkeit</a:t>
            </a:r>
          </a:p>
        </p:txBody>
      </p:sp>
      <p:sp>
        <p:nvSpPr>
          <p:cNvPr id="3" name="Textplatzhalter 8"/>
          <p:cNvSpPr>
            <a:spLocks noGrp="1"/>
          </p:cNvSpPr>
          <p:nvPr>
            <p:ph type="body" sz="quarter" idx="11" hasCustomPrompt="1"/>
          </p:nvPr>
        </p:nvSpPr>
        <p:spPr>
          <a:xfrm>
            <a:off x="468313" y="2534193"/>
            <a:ext cx="8142288" cy="1428025"/>
          </a:xfrm>
        </p:spPr>
        <p:txBody>
          <a:bodyPr/>
          <a:lstStyle>
            <a:lvl1pPr marL="0" indent="0">
              <a:buFont typeface="Wingdings" pitchFamily="2" charset="2"/>
              <a:buNone/>
              <a:defRPr sz="1600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DE" dirty="0"/>
              <a:t>Konnten Sie Ihre Hin- oder Rückreise nachhaltig gestalten? Wenn ja, wie? Gab es dabei Vorteile/etwas Positives für Sie oder schöne Momente/Anekdoten, die Sie nicht z.B. im Flugzeug erlebt hätten?</a:t>
            </a:r>
          </a:p>
        </p:txBody>
      </p:sp>
      <p:sp>
        <p:nvSpPr>
          <p:cNvPr id="4" name="Titel 6"/>
          <p:cNvSpPr txBox="1">
            <a:spLocks/>
          </p:cNvSpPr>
          <p:nvPr userDrawn="1"/>
        </p:nvSpPr>
        <p:spPr bwMode="auto">
          <a:xfrm>
            <a:off x="476250" y="2063750"/>
            <a:ext cx="4075112" cy="470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200" baseline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Akkurat" pitchFamily="2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Akkurat" pitchFamily="2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Akkurat" pitchFamily="2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Akkurat" pitchFamily="2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Akkurat" pitchFamily="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Akkurat" pitchFamily="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Akkurat" pitchFamily="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Akkurat" pitchFamily="2" charset="0"/>
              </a:defRPr>
            </a:lvl9pPr>
          </a:lstStyle>
          <a:p>
            <a:r>
              <a:rPr lang="de-DE" sz="1800" kern="0" dirty="0"/>
              <a:t>Hin- und Rückreise</a:t>
            </a:r>
          </a:p>
        </p:txBody>
      </p:sp>
      <p:sp>
        <p:nvSpPr>
          <p:cNvPr id="5" name="Textplatzhalter 8"/>
          <p:cNvSpPr>
            <a:spLocks noGrp="1"/>
          </p:cNvSpPr>
          <p:nvPr>
            <p:ph type="body" sz="quarter" idx="12" hasCustomPrompt="1"/>
          </p:nvPr>
        </p:nvSpPr>
        <p:spPr>
          <a:xfrm>
            <a:off x="468313" y="4432663"/>
            <a:ext cx="8142288" cy="1749061"/>
          </a:xfrm>
        </p:spPr>
        <p:txBody>
          <a:bodyPr/>
          <a:lstStyle>
            <a:lvl1pPr marL="0" indent="0">
              <a:buFont typeface="Wingdings" pitchFamily="2" charset="2"/>
              <a:buNone/>
              <a:defRPr sz="1600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DE" dirty="0"/>
              <a:t>Gab es im Gastland Möglichkeiten, Reisen oder den Alltag nachhaltiger zu gestalten? Können wir in Bezug auf Nachhaltigkeit etwas von dort lernen? Gab‘s innovative Lösungen?</a:t>
            </a:r>
          </a:p>
        </p:txBody>
      </p:sp>
      <p:sp>
        <p:nvSpPr>
          <p:cNvPr id="6" name="Titel 6"/>
          <p:cNvSpPr txBox="1">
            <a:spLocks/>
          </p:cNvSpPr>
          <p:nvPr userDrawn="1"/>
        </p:nvSpPr>
        <p:spPr bwMode="auto">
          <a:xfrm>
            <a:off x="476250" y="3964171"/>
            <a:ext cx="4075112" cy="468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200" baseline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Akkurat" pitchFamily="2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Akkurat" pitchFamily="2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Akkurat" pitchFamily="2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Akkurat" pitchFamily="2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Akkurat" pitchFamily="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Akkurat" pitchFamily="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Akkurat" pitchFamily="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Akkurat" pitchFamily="2" charset="0"/>
              </a:defRPr>
            </a:lvl9pPr>
          </a:lstStyle>
          <a:p>
            <a:r>
              <a:rPr lang="de-DE" sz="1800" kern="0" baseline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rPr>
              <a:t>Nachhaltigkeit vor Ort</a:t>
            </a:r>
          </a:p>
        </p:txBody>
      </p:sp>
    </p:spTree>
    <p:extLst>
      <p:ext uri="{BB962C8B-B14F-4D97-AF65-F5344CB8AC3E}">
        <p14:creationId xmlns:p14="http://schemas.microsoft.com/office/powerpoint/2010/main" val="25089445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6725" y="1065213"/>
            <a:ext cx="8132763" cy="98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Titelmasterformat durch Klicken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6725" y="2133600"/>
            <a:ext cx="8132763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1029" name="Picture 13" descr="tud_logo_rgb_150dpi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34963"/>
            <a:ext cx="3024187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8" name="Line 14"/>
          <p:cNvSpPr>
            <a:spLocks noChangeShapeType="1"/>
          </p:cNvSpPr>
          <p:nvPr/>
        </p:nvSpPr>
        <p:spPr bwMode="auto">
          <a:xfrm>
            <a:off x="503238" y="1065213"/>
            <a:ext cx="81327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>
              <a:latin typeface="Arial" pitchFamily="34" charset="0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7" r:id="rId2"/>
    <p:sldLayoutId id="2147483678" r:id="rId3"/>
    <p:sldLayoutId id="2147483686" r:id="rId4"/>
    <p:sldLayoutId id="2147483679" r:id="rId5"/>
    <p:sldLayoutId id="2147483680" r:id="rId6"/>
    <p:sldLayoutId id="2147483687" r:id="rId7"/>
    <p:sldLayoutId id="2147483681" r:id="rId8"/>
    <p:sldLayoutId id="2147483688" r:id="rId9"/>
    <p:sldLayoutId id="2147483682" r:id="rId10"/>
    <p:sldLayoutId id="2147483683" r:id="rId11"/>
    <p:sldLayoutId id="2147483684" r:id="rId12"/>
    <p:sldLayoutId id="2147483685" r:id="rId13"/>
    <p:sldLayoutId id="2147483689" r:id="rId14"/>
  </p:sldLayoutIdLst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Arial" pitchFamily="34" charset="0"/>
          <a:ea typeface="+mj-ea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Akkurat" pitchFamily="2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Akkurat" pitchFamily="2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Akkurat" pitchFamily="2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Akkurat" pitchFamily="2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Akkurat" pitchFamily="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Akkurat" pitchFamily="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Akkurat" pitchFamily="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Akkurat" pitchFamily="2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Tx/>
        <a:buFont typeface="Wingdings" pitchFamily="2" charset="2"/>
        <a:buChar char="§"/>
        <a:defRPr sz="16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457200" indent="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Tx/>
        <a:buNone/>
        <a:defRPr sz="1400">
          <a:solidFill>
            <a:schemeClr val="tx1"/>
          </a:solidFill>
          <a:latin typeface="Arial" pitchFamily="34" charset="0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Tx/>
        <a:buFont typeface="Wingdings" pitchFamily="2" charset="2"/>
        <a:buChar char="§"/>
        <a:defRPr sz="1200">
          <a:solidFill>
            <a:schemeClr val="tx1"/>
          </a:solidFill>
          <a:latin typeface="Arial" pitchFamily="34" charset="0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Tx/>
        <a:buFont typeface="Wingdings" pitchFamily="2" charset="2"/>
        <a:buChar char="§"/>
        <a:defRPr sz="1200">
          <a:solidFill>
            <a:schemeClr val="tx1"/>
          </a:solidFill>
          <a:latin typeface="Arial" pitchFamily="34" charset="0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Tx/>
        <a:buFont typeface="Wingdings" pitchFamily="2" charset="2"/>
        <a:buChar char="§"/>
        <a:defRPr sz="1400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44A66770-1D18-4991-B39D-628EC7459EC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66725" y="-989012"/>
            <a:ext cx="8132763" cy="989012"/>
          </a:xfr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r>
              <a:rPr lang="de-DE" dirty="0"/>
              <a:t>Erfahrungsbericht über einen Studienaufenthalt – Fotos 1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2"/>
          </p:nvPr>
        </p:nvSpPr>
        <p:spPr>
          <a:xfrm>
            <a:off x="466724" y="1079954"/>
            <a:ext cx="8285389" cy="689881"/>
          </a:xfrm>
        </p:spPr>
        <p:txBody>
          <a:bodyPr/>
          <a:lstStyle/>
          <a:p>
            <a:r>
              <a:rPr lang="en-US" sz="1200" dirty="0" err="1"/>
              <a:t>Geben</a:t>
            </a:r>
            <a:r>
              <a:rPr lang="en-US" sz="1200" dirty="0"/>
              <a:t> Sie </a:t>
            </a:r>
            <a:r>
              <a:rPr lang="en-US" sz="1200" dirty="0" err="1"/>
              <a:t>hier</a:t>
            </a:r>
            <a:r>
              <a:rPr lang="en-US" sz="1200" dirty="0"/>
              <a:t> bitte </a:t>
            </a:r>
            <a:r>
              <a:rPr lang="en-US" sz="1200" dirty="0" err="1"/>
              <a:t>eine</a:t>
            </a:r>
            <a:r>
              <a:rPr lang="en-US" sz="1200" dirty="0"/>
              <a:t> </a:t>
            </a:r>
            <a:r>
              <a:rPr lang="en-US" sz="1200" dirty="0" err="1"/>
              <a:t>kurze</a:t>
            </a:r>
            <a:r>
              <a:rPr lang="en-US" sz="1200" dirty="0"/>
              <a:t> </a:t>
            </a:r>
            <a:r>
              <a:rPr lang="en-US" sz="1200" dirty="0" err="1"/>
              <a:t>Beschreibung</a:t>
            </a:r>
            <a:r>
              <a:rPr lang="en-US" sz="1200" dirty="0"/>
              <a:t> von </a:t>
            </a:r>
            <a:r>
              <a:rPr lang="en-US" sz="1200" dirty="0" err="1"/>
              <a:t>jedem</a:t>
            </a:r>
            <a:r>
              <a:rPr lang="en-US" sz="1200" dirty="0"/>
              <a:t> </a:t>
            </a:r>
            <a:r>
              <a:rPr lang="en-US" sz="1200" dirty="0" err="1"/>
              <a:t>Foto</a:t>
            </a:r>
            <a:r>
              <a:rPr lang="en-US" sz="1200" dirty="0"/>
              <a:t> an (Wo </a:t>
            </a:r>
            <a:r>
              <a:rPr lang="en-US" sz="1200" dirty="0" err="1"/>
              <a:t>ist</a:t>
            </a:r>
            <a:r>
              <a:rPr lang="en-US" sz="1200" dirty="0"/>
              <a:t> das? Was </a:t>
            </a:r>
            <a:r>
              <a:rPr lang="en-US" sz="1200" dirty="0" err="1"/>
              <a:t>sehen</a:t>
            </a:r>
            <a:r>
              <a:rPr lang="en-US" sz="1200" dirty="0"/>
              <a:t> </a:t>
            </a:r>
            <a:r>
              <a:rPr lang="en-US" sz="1200" dirty="0" err="1"/>
              <a:t>wir</a:t>
            </a:r>
            <a:r>
              <a:rPr lang="en-US" sz="1200" dirty="0"/>
              <a:t> </a:t>
            </a:r>
            <a:r>
              <a:rPr lang="en-US" sz="1200" dirty="0" err="1"/>
              <a:t>genau</a:t>
            </a:r>
            <a:r>
              <a:rPr lang="en-US" sz="1200" dirty="0"/>
              <a:t>? Gerne </a:t>
            </a:r>
            <a:r>
              <a:rPr lang="en-US" sz="1200" dirty="0" err="1"/>
              <a:t>mit</a:t>
            </a:r>
            <a:r>
              <a:rPr lang="en-US" sz="1200" dirty="0"/>
              <a:t> Details, </a:t>
            </a:r>
            <a:r>
              <a:rPr lang="en-US" sz="1200" dirty="0" err="1"/>
              <a:t>wie</a:t>
            </a:r>
            <a:r>
              <a:rPr lang="en-US" sz="1200" dirty="0"/>
              <a:t> dem </a:t>
            </a:r>
            <a:r>
              <a:rPr lang="en-US" sz="1200" dirty="0" err="1"/>
              <a:t>Namen</a:t>
            </a:r>
            <a:r>
              <a:rPr lang="en-US" sz="1200" dirty="0"/>
              <a:t> des </a:t>
            </a:r>
            <a:r>
              <a:rPr lang="en-US" sz="1200" dirty="0" err="1"/>
              <a:t>Ortes</a:t>
            </a:r>
            <a:r>
              <a:rPr lang="en-US" sz="1200" dirty="0"/>
              <a:t>/des </a:t>
            </a:r>
            <a:r>
              <a:rPr lang="en-US" sz="1200" dirty="0" err="1"/>
              <a:t>Gebäudes</a:t>
            </a:r>
            <a:r>
              <a:rPr lang="en-US" sz="1200" dirty="0"/>
              <a:t>, etc.). Es </a:t>
            </a:r>
            <a:r>
              <a:rPr lang="en-US" sz="1200" dirty="0" err="1"/>
              <a:t>geht</a:t>
            </a:r>
            <a:r>
              <a:rPr lang="en-US" sz="1200" dirty="0"/>
              <a:t> </a:t>
            </a:r>
            <a:r>
              <a:rPr lang="en-US" sz="1200" dirty="0" err="1"/>
              <a:t>dabei</a:t>
            </a:r>
            <a:r>
              <a:rPr lang="en-US" sz="1200" dirty="0"/>
              <a:t> um die </a:t>
            </a:r>
            <a:r>
              <a:rPr lang="en-US" sz="1200" dirty="0" err="1"/>
              <a:t>Barrierefreiheit</a:t>
            </a:r>
            <a:r>
              <a:rPr lang="en-US" sz="1200" dirty="0"/>
              <a:t> - Menschen </a:t>
            </a:r>
            <a:r>
              <a:rPr lang="en-US" sz="1200" dirty="0" err="1"/>
              <a:t>mit</a:t>
            </a:r>
            <a:r>
              <a:rPr lang="en-US" sz="1200" dirty="0"/>
              <a:t> </a:t>
            </a:r>
            <a:r>
              <a:rPr lang="en-US" sz="1200" dirty="0" err="1"/>
              <a:t>einer</a:t>
            </a:r>
            <a:r>
              <a:rPr lang="en-US" sz="1200" dirty="0"/>
              <a:t> </a:t>
            </a:r>
            <a:r>
              <a:rPr lang="en-US" sz="1200" dirty="0" err="1"/>
              <a:t>Sehbeeinträchtigung</a:t>
            </a:r>
            <a:r>
              <a:rPr lang="en-US" sz="1200" dirty="0"/>
              <a:t> </a:t>
            </a:r>
            <a:r>
              <a:rPr lang="en-US" sz="1200" dirty="0" err="1"/>
              <a:t>sollten</a:t>
            </a:r>
            <a:r>
              <a:rPr lang="en-US" sz="1200" dirty="0"/>
              <a:t> </a:t>
            </a:r>
            <a:r>
              <a:rPr lang="en-US" sz="1200" dirty="0" err="1"/>
              <a:t>durch</a:t>
            </a:r>
            <a:r>
              <a:rPr lang="en-US" sz="1200" dirty="0"/>
              <a:t> die </a:t>
            </a:r>
            <a:r>
              <a:rPr lang="en-US" sz="1200" dirty="0" err="1"/>
              <a:t>Beschreibungen</a:t>
            </a:r>
            <a:r>
              <a:rPr lang="en-US" sz="1200" dirty="0"/>
              <a:t> verstehen, was auf dem </a:t>
            </a:r>
            <a:r>
              <a:rPr lang="en-US" sz="1200" dirty="0" err="1"/>
              <a:t>Foto</a:t>
            </a:r>
            <a:r>
              <a:rPr lang="en-US" sz="1200" dirty="0"/>
              <a:t> </a:t>
            </a:r>
            <a:r>
              <a:rPr lang="en-US" sz="1200" dirty="0" err="1"/>
              <a:t>zu</a:t>
            </a:r>
            <a:r>
              <a:rPr lang="en-US" sz="1200" dirty="0"/>
              <a:t> </a:t>
            </a:r>
            <a:r>
              <a:rPr lang="en-US" sz="1200" dirty="0" err="1"/>
              <a:t>sehen</a:t>
            </a:r>
            <a:r>
              <a:rPr lang="en-US" sz="1200" dirty="0"/>
              <a:t> </a:t>
            </a:r>
            <a:r>
              <a:rPr lang="en-US" sz="1200" dirty="0" err="1"/>
              <a:t>ist</a:t>
            </a:r>
            <a:r>
              <a:rPr lang="en-US" sz="1200" dirty="0"/>
              <a:t>.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1"/>
          </p:nvPr>
        </p:nvSpPr>
        <p:spPr>
          <a:xfrm>
            <a:off x="466725" y="1769836"/>
            <a:ext cx="7772400" cy="712107"/>
          </a:xfrm>
        </p:spPr>
        <p:txBody>
          <a:bodyPr/>
          <a:lstStyle/>
          <a:p>
            <a:r>
              <a:rPr lang="en-US" sz="1200" dirty="0" err="1"/>
              <a:t>Folie</a:t>
            </a:r>
            <a:r>
              <a:rPr lang="en-US" sz="1200" dirty="0"/>
              <a:t> 3 (</a:t>
            </a:r>
            <a:r>
              <a:rPr lang="en-US" sz="1200" dirty="0" err="1"/>
              <a:t>Titel</a:t>
            </a:r>
            <a:r>
              <a:rPr lang="en-US" sz="1200" dirty="0"/>
              <a:t>)</a:t>
            </a:r>
            <a:r>
              <a:rPr lang="en-US" sz="1200" b="0" dirty="0"/>
              <a:t>: </a:t>
            </a:r>
          </a:p>
        </p:txBody>
      </p:sp>
      <p:sp>
        <p:nvSpPr>
          <p:cNvPr id="8" name="Textplatzhalter 2"/>
          <p:cNvSpPr txBox="1">
            <a:spLocks/>
          </p:cNvSpPr>
          <p:nvPr/>
        </p:nvSpPr>
        <p:spPr bwMode="auto">
          <a:xfrm>
            <a:off x="466725" y="2687343"/>
            <a:ext cx="7772400" cy="712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None/>
              <a:defRPr sz="2400" b="1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Tx/>
              <a:buNone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1200" kern="0" dirty="0" err="1"/>
              <a:t>Folie</a:t>
            </a:r>
            <a:r>
              <a:rPr lang="en-US" sz="1200" kern="0" dirty="0"/>
              <a:t> 4 (Campus)</a:t>
            </a:r>
            <a:r>
              <a:rPr lang="en-US" sz="1200" b="0" kern="0" dirty="0"/>
              <a:t>: </a:t>
            </a:r>
          </a:p>
        </p:txBody>
      </p:sp>
      <p:sp>
        <p:nvSpPr>
          <p:cNvPr id="9" name="Textplatzhalter 2"/>
          <p:cNvSpPr txBox="1">
            <a:spLocks/>
          </p:cNvSpPr>
          <p:nvPr/>
        </p:nvSpPr>
        <p:spPr bwMode="auto">
          <a:xfrm>
            <a:off x="466725" y="3604850"/>
            <a:ext cx="7772400" cy="712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None/>
              <a:defRPr sz="2400" b="1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Tx/>
              <a:buNone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1200" kern="0" dirty="0" err="1"/>
              <a:t>Folie</a:t>
            </a:r>
            <a:r>
              <a:rPr lang="en-US" sz="1200" kern="0" dirty="0"/>
              <a:t> 6 (</a:t>
            </a:r>
            <a:r>
              <a:rPr lang="en-US" sz="1200" kern="0" dirty="0" err="1"/>
              <a:t>Wohnheim</a:t>
            </a:r>
            <a:r>
              <a:rPr lang="en-US" sz="1200" kern="0" dirty="0"/>
              <a:t>/Zimmer)</a:t>
            </a:r>
            <a:r>
              <a:rPr lang="en-US" sz="1200" b="0" kern="0" dirty="0"/>
              <a:t>: </a:t>
            </a:r>
          </a:p>
        </p:txBody>
      </p:sp>
      <p:sp>
        <p:nvSpPr>
          <p:cNvPr id="10" name="Textplatzhalter 2"/>
          <p:cNvSpPr txBox="1">
            <a:spLocks/>
          </p:cNvSpPr>
          <p:nvPr/>
        </p:nvSpPr>
        <p:spPr bwMode="auto">
          <a:xfrm>
            <a:off x="466725" y="4522357"/>
            <a:ext cx="7772400" cy="712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None/>
              <a:defRPr sz="2400" b="1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Tx/>
              <a:buNone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1200" kern="0" dirty="0" err="1"/>
              <a:t>Folie</a:t>
            </a:r>
            <a:r>
              <a:rPr lang="en-US" sz="1200" kern="0" dirty="0"/>
              <a:t> 8 (</a:t>
            </a:r>
            <a:r>
              <a:rPr lang="en-US" sz="1200" kern="0" dirty="0" err="1"/>
              <a:t>Soziale</a:t>
            </a:r>
            <a:r>
              <a:rPr lang="en-US" sz="1200" kern="0" dirty="0"/>
              <a:t> Integration)</a:t>
            </a:r>
            <a:r>
              <a:rPr lang="en-US" sz="1200" b="0" kern="0" dirty="0"/>
              <a:t>: </a:t>
            </a:r>
          </a:p>
        </p:txBody>
      </p:sp>
      <p:sp>
        <p:nvSpPr>
          <p:cNvPr id="11" name="Textplatzhalter 2"/>
          <p:cNvSpPr>
            <a:spLocks noGrp="1"/>
          </p:cNvSpPr>
          <p:nvPr>
            <p:ph type="body" sz="quarter" idx="11"/>
          </p:nvPr>
        </p:nvSpPr>
        <p:spPr>
          <a:xfrm>
            <a:off x="466725" y="5439864"/>
            <a:ext cx="7772400" cy="712107"/>
          </a:xfrm>
        </p:spPr>
        <p:txBody>
          <a:bodyPr/>
          <a:lstStyle/>
          <a:p>
            <a:r>
              <a:rPr lang="en-US" sz="1200" dirty="0" err="1"/>
              <a:t>Folie</a:t>
            </a:r>
            <a:r>
              <a:rPr lang="en-US" sz="1200" dirty="0"/>
              <a:t> 9 (</a:t>
            </a:r>
            <a:r>
              <a:rPr lang="en-US" sz="1200" dirty="0" err="1"/>
              <a:t>Werbeaktion</a:t>
            </a:r>
            <a:r>
              <a:rPr lang="en-US" sz="1200" dirty="0"/>
              <a:t>)</a:t>
            </a:r>
            <a:r>
              <a:rPr lang="en-US" sz="1200" b="0" dirty="0"/>
              <a:t>: </a:t>
            </a:r>
          </a:p>
        </p:txBody>
      </p:sp>
    </p:spTree>
    <p:extLst>
      <p:ext uri="{BB962C8B-B14F-4D97-AF65-F5344CB8AC3E}">
        <p14:creationId xmlns:p14="http://schemas.microsoft.com/office/powerpoint/2010/main" val="20507275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8F63115-3008-4094-900C-1AEBDC5F4E8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66725" y="-989012"/>
            <a:ext cx="8132763" cy="989012"/>
          </a:xfr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r>
              <a:rPr lang="de-DE" dirty="0"/>
              <a:t>Kultur</a:t>
            </a:r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Bildplatzhalter 12" descr="Bitte Alternativtext ergänzen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14" name="Textplatzhalter 1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9761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Nachhaltigkeit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142051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143B587-8E88-4881-9CD5-05C0B59EAC9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66725" y="-989012"/>
            <a:ext cx="8132763" cy="989012"/>
          </a:xfr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r>
              <a:rPr lang="de-DE" dirty="0"/>
              <a:t>Tipps und Vorschläge für zukünftige Studierende</a:t>
            </a:r>
          </a:p>
        </p:txBody>
      </p:sp>
      <p:sp>
        <p:nvSpPr>
          <p:cNvPr id="5" name="Textplatzhalter 3">
            <a:extLst>
              <a:ext uri="{FF2B5EF4-FFF2-40B4-BE49-F238E27FC236}">
                <a16:creationId xmlns:a16="http://schemas.microsoft.com/office/drawing/2014/main" id="{16B99379-FE43-4778-9211-0A795BE12D2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95300" y="2143125"/>
            <a:ext cx="8096250" cy="4067175"/>
          </a:xfrm>
        </p:spPr>
        <p:txBody>
          <a:bodyPr/>
          <a:lstStyle>
            <a:lvl1pPr marL="285750" indent="-285750">
              <a:buFont typeface="Wingdings" panose="05000000000000000000" pitchFamily="2" charset="2"/>
              <a:buChar char="§"/>
              <a:defRPr sz="1600" baseline="0"/>
            </a:lvl1pPr>
          </a:lstStyle>
          <a:p>
            <a:pPr lvl="0"/>
            <a:r>
              <a:rPr lang="de-DE" dirty="0"/>
              <a:t>Tipp 1</a:t>
            </a:r>
          </a:p>
          <a:p>
            <a:pPr lvl="0"/>
            <a:r>
              <a:rPr lang="de-DE" dirty="0"/>
              <a:t>Tipp 2</a:t>
            </a:r>
          </a:p>
          <a:p>
            <a:pPr lvl="0"/>
            <a:r>
              <a:rPr lang="de-DE" dirty="0"/>
              <a:t>etc.</a:t>
            </a:r>
            <a:br>
              <a:rPr lang="de-DE" dirty="0"/>
            </a:br>
            <a:r>
              <a:rPr lang="de-DE" dirty="0"/>
              <a:t>Geben Sie bitte auch an, ob Sie weitere Stipendien erhalten haben und wie hoch Ihre monatlichen Ausgaben waren.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61705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73816D2-7D29-4958-8384-04405AFE637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66725" y="-989012"/>
            <a:ext cx="8132763" cy="989012"/>
          </a:xfr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r>
              <a:rPr lang="de-DE" dirty="0"/>
              <a:t>Das Leben danach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Bildplatzhalter 7" descr="Bitte Alternativtext ergänzen"/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9" name="Bildplatzhalter 8" descr="Bitte Alternativtext ergänzen"/>
          <p:cNvSpPr>
            <a:spLocks noGrp="1"/>
          </p:cNvSpPr>
          <p:nvPr>
            <p:ph type="pic" sz="quarter" idx="13"/>
          </p:nvPr>
        </p:nvSpPr>
        <p:spPr/>
      </p:sp>
    </p:spTree>
    <p:extLst>
      <p:ext uri="{BB962C8B-B14F-4D97-AF65-F5344CB8AC3E}">
        <p14:creationId xmlns:p14="http://schemas.microsoft.com/office/powerpoint/2010/main" val="16321515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Anything else?</a:t>
            </a:r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9834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8942CE-0CB8-4EEC-B075-4ACEBDB8E60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66725" y="-989012"/>
            <a:ext cx="8132763" cy="989012"/>
          </a:xfr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r>
              <a:rPr lang="de-DE" dirty="0"/>
              <a:t>Eindrücke vom Aufenthalt</a:t>
            </a:r>
          </a:p>
        </p:txBody>
      </p:sp>
      <p:sp>
        <p:nvSpPr>
          <p:cNvPr id="9" name="Bildplatzhalter 8" descr="Bitte Alternativtext ergänzen"/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10" name="Bildplatzhalter 9" descr="Bitte Alternativtext ergänzen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11" name="Bildplatzhalter 10" descr="Bitte Alternativtext ergänzen"/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12" name="Bildplatzhalter 11" descr="Bitte Alternativtext ergänzen"/>
          <p:cNvSpPr>
            <a:spLocks noGrp="1"/>
          </p:cNvSpPr>
          <p:nvPr>
            <p:ph type="pic" sz="quarter" idx="15"/>
          </p:nvPr>
        </p:nvSpPr>
        <p:spPr/>
      </p:sp>
    </p:spTree>
    <p:extLst>
      <p:ext uri="{BB962C8B-B14F-4D97-AF65-F5344CB8AC3E}">
        <p14:creationId xmlns:p14="http://schemas.microsoft.com/office/powerpoint/2010/main" val="3479652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44A66770-1D18-4991-B39D-628EC7459EC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66725" y="-989012"/>
            <a:ext cx="8132763" cy="989012"/>
          </a:xfr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r>
              <a:rPr lang="de-DE" dirty="0"/>
              <a:t>Erfahrungsbericht über einen Studienaufenthalt – Fotos 2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2"/>
          </p:nvPr>
        </p:nvSpPr>
        <p:spPr>
          <a:xfrm>
            <a:off x="466725" y="1079955"/>
            <a:ext cx="7772400" cy="447674"/>
          </a:xfrm>
        </p:spPr>
        <p:txBody>
          <a:bodyPr/>
          <a:lstStyle/>
          <a:p>
            <a:r>
              <a:rPr lang="en-US" sz="1200" dirty="0" err="1"/>
              <a:t>Geben</a:t>
            </a:r>
            <a:r>
              <a:rPr lang="en-US" sz="1200" dirty="0"/>
              <a:t> </a:t>
            </a:r>
            <a:r>
              <a:rPr lang="en-US" sz="1200" dirty="0" err="1"/>
              <a:t>Sie</a:t>
            </a:r>
            <a:r>
              <a:rPr lang="en-US" sz="1200" dirty="0"/>
              <a:t> </a:t>
            </a:r>
            <a:r>
              <a:rPr lang="en-US" sz="1200" dirty="0" err="1"/>
              <a:t>hier</a:t>
            </a:r>
            <a:r>
              <a:rPr lang="en-US" sz="1200" dirty="0"/>
              <a:t> </a:t>
            </a:r>
            <a:r>
              <a:rPr lang="en-US" sz="1200" dirty="0" err="1"/>
              <a:t>bitte</a:t>
            </a:r>
            <a:r>
              <a:rPr lang="en-US" sz="1200" dirty="0"/>
              <a:t> </a:t>
            </a:r>
            <a:r>
              <a:rPr lang="en-US" sz="1200" dirty="0" err="1"/>
              <a:t>eine</a:t>
            </a:r>
            <a:r>
              <a:rPr lang="en-US" sz="1200" dirty="0"/>
              <a:t> </a:t>
            </a:r>
            <a:r>
              <a:rPr lang="en-US" sz="1200" dirty="0" err="1"/>
              <a:t>kurze</a:t>
            </a:r>
            <a:r>
              <a:rPr lang="en-US" sz="1200" dirty="0"/>
              <a:t> </a:t>
            </a:r>
            <a:r>
              <a:rPr lang="en-US" sz="1200" dirty="0" err="1"/>
              <a:t>Beschreibung</a:t>
            </a:r>
            <a:r>
              <a:rPr lang="en-US" sz="1200" dirty="0"/>
              <a:t> von </a:t>
            </a:r>
            <a:r>
              <a:rPr lang="en-US" sz="1200" dirty="0" err="1"/>
              <a:t>jedem</a:t>
            </a:r>
            <a:r>
              <a:rPr lang="en-US" sz="1200" dirty="0"/>
              <a:t> </a:t>
            </a:r>
            <a:r>
              <a:rPr lang="en-US" sz="1200" dirty="0" err="1"/>
              <a:t>Foto</a:t>
            </a:r>
            <a:r>
              <a:rPr lang="en-US" sz="1200" dirty="0"/>
              <a:t> an (wo </a:t>
            </a:r>
            <a:r>
              <a:rPr lang="en-US" sz="1200" dirty="0" err="1"/>
              <a:t>ist</a:t>
            </a:r>
            <a:r>
              <a:rPr lang="en-US" sz="1200" dirty="0"/>
              <a:t> das? Was </a:t>
            </a:r>
            <a:r>
              <a:rPr lang="en-US" sz="1200" dirty="0" err="1"/>
              <a:t>sehen</a:t>
            </a:r>
            <a:r>
              <a:rPr lang="en-US" sz="1200" dirty="0"/>
              <a:t> </a:t>
            </a:r>
            <a:r>
              <a:rPr lang="en-US" sz="1200" dirty="0" err="1"/>
              <a:t>wir</a:t>
            </a:r>
            <a:r>
              <a:rPr lang="en-US" sz="1200" dirty="0"/>
              <a:t> </a:t>
            </a:r>
            <a:r>
              <a:rPr lang="en-US" sz="1200" dirty="0" err="1"/>
              <a:t>genau</a:t>
            </a:r>
            <a:r>
              <a:rPr lang="en-US" sz="1200" dirty="0"/>
              <a:t>?) – </a:t>
            </a:r>
            <a:r>
              <a:rPr lang="en-US" sz="1200" dirty="0" err="1"/>
              <a:t>es</a:t>
            </a:r>
            <a:r>
              <a:rPr lang="en-US" sz="1200" dirty="0"/>
              <a:t> </a:t>
            </a:r>
            <a:r>
              <a:rPr lang="en-US" sz="1200" dirty="0" err="1"/>
              <a:t>geht</a:t>
            </a:r>
            <a:r>
              <a:rPr lang="en-US" sz="1200" dirty="0"/>
              <a:t> </a:t>
            </a:r>
            <a:r>
              <a:rPr lang="en-US" sz="1200" dirty="0" err="1"/>
              <a:t>dabei</a:t>
            </a:r>
            <a:r>
              <a:rPr lang="en-US" sz="1200" dirty="0"/>
              <a:t> um die </a:t>
            </a:r>
            <a:r>
              <a:rPr lang="en-US" sz="1200" dirty="0" err="1"/>
              <a:t>Barrierefreiheit</a:t>
            </a:r>
            <a:r>
              <a:rPr lang="en-US" sz="1200" dirty="0"/>
              <a:t> und </a:t>
            </a:r>
            <a:r>
              <a:rPr lang="en-US" sz="1200" dirty="0" err="1"/>
              <a:t>wir</a:t>
            </a:r>
            <a:r>
              <a:rPr lang="en-US" sz="1200" dirty="0"/>
              <a:t> </a:t>
            </a:r>
            <a:r>
              <a:rPr lang="en-US" sz="1200" dirty="0" err="1"/>
              <a:t>würden</a:t>
            </a:r>
            <a:r>
              <a:rPr lang="en-US" sz="1200" dirty="0"/>
              <a:t> den </a:t>
            </a:r>
            <a:r>
              <a:rPr lang="en-US" sz="1200" dirty="0" err="1"/>
              <a:t>Alternativtext</a:t>
            </a:r>
            <a:r>
              <a:rPr lang="en-US" sz="1200" dirty="0"/>
              <a:t> für Menschen </a:t>
            </a:r>
            <a:r>
              <a:rPr lang="en-US" sz="1200" dirty="0" err="1"/>
              <a:t>mit</a:t>
            </a:r>
            <a:r>
              <a:rPr lang="en-US" sz="1200" dirty="0"/>
              <a:t> </a:t>
            </a:r>
            <a:r>
              <a:rPr lang="en-US" sz="1200" dirty="0" err="1"/>
              <a:t>einer</a:t>
            </a:r>
            <a:r>
              <a:rPr lang="en-US" sz="1200" dirty="0"/>
              <a:t> </a:t>
            </a:r>
            <a:r>
              <a:rPr lang="en-US" sz="1200" dirty="0" err="1"/>
              <a:t>Sehbehinderung</a:t>
            </a:r>
            <a:r>
              <a:rPr lang="en-US" sz="1200" dirty="0"/>
              <a:t> </a:t>
            </a:r>
            <a:r>
              <a:rPr lang="en-US" sz="1200" dirty="0" err="1"/>
              <a:t>ergänzen</a:t>
            </a:r>
            <a:r>
              <a:rPr lang="en-US" sz="1200" dirty="0"/>
              <a:t>.</a:t>
            </a:r>
          </a:p>
        </p:txBody>
      </p:sp>
      <p:sp>
        <p:nvSpPr>
          <p:cNvPr id="8" name="Textplatzhalter 2"/>
          <p:cNvSpPr txBox="1">
            <a:spLocks/>
          </p:cNvSpPr>
          <p:nvPr/>
        </p:nvSpPr>
        <p:spPr bwMode="auto">
          <a:xfrm>
            <a:off x="466725" y="1895477"/>
            <a:ext cx="7772400" cy="712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None/>
              <a:defRPr sz="2400" b="1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Tx/>
              <a:buNone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1200" kern="0" dirty="0" err="1"/>
              <a:t>Folie</a:t>
            </a:r>
            <a:r>
              <a:rPr lang="en-US" sz="1200" kern="0" dirty="0"/>
              <a:t> 10 (</a:t>
            </a:r>
            <a:r>
              <a:rPr lang="en-US" sz="1200" kern="0" dirty="0" err="1"/>
              <a:t>Kultur</a:t>
            </a:r>
            <a:r>
              <a:rPr lang="en-US" sz="1200" kern="0" dirty="0"/>
              <a:t>)</a:t>
            </a:r>
            <a:r>
              <a:rPr lang="en-US" sz="1200" b="0" kern="0" dirty="0"/>
              <a:t>: </a:t>
            </a:r>
          </a:p>
        </p:txBody>
      </p:sp>
      <p:sp>
        <p:nvSpPr>
          <p:cNvPr id="9" name="Textplatzhalter 2"/>
          <p:cNvSpPr txBox="1">
            <a:spLocks/>
          </p:cNvSpPr>
          <p:nvPr/>
        </p:nvSpPr>
        <p:spPr bwMode="auto">
          <a:xfrm>
            <a:off x="466725" y="2812984"/>
            <a:ext cx="7772400" cy="712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None/>
              <a:defRPr sz="2400" b="1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Tx/>
              <a:buNone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1200" kern="0" dirty="0" err="1"/>
              <a:t>Folie</a:t>
            </a:r>
            <a:r>
              <a:rPr lang="en-US" sz="1200" kern="0" dirty="0"/>
              <a:t> 13 (Das </a:t>
            </a:r>
            <a:r>
              <a:rPr lang="en-US" sz="1200" kern="0" dirty="0" err="1"/>
              <a:t>Leben</a:t>
            </a:r>
            <a:r>
              <a:rPr lang="en-US" sz="1200" kern="0" dirty="0"/>
              <a:t> </a:t>
            </a:r>
            <a:r>
              <a:rPr lang="en-US" sz="1200" kern="0" dirty="0" err="1"/>
              <a:t>danach</a:t>
            </a:r>
            <a:r>
              <a:rPr lang="en-US" sz="1200" kern="0" dirty="0"/>
              <a:t>)</a:t>
            </a:r>
            <a:r>
              <a:rPr lang="en-US" sz="1200" b="0" kern="0" dirty="0"/>
              <a:t>: </a:t>
            </a:r>
          </a:p>
        </p:txBody>
      </p:sp>
      <p:sp>
        <p:nvSpPr>
          <p:cNvPr id="10" name="Textplatzhalter 2"/>
          <p:cNvSpPr txBox="1">
            <a:spLocks/>
          </p:cNvSpPr>
          <p:nvPr/>
        </p:nvSpPr>
        <p:spPr bwMode="auto">
          <a:xfrm>
            <a:off x="466725" y="3730491"/>
            <a:ext cx="7772400" cy="2914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None/>
              <a:defRPr sz="2400" b="1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Tx/>
              <a:buNone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1200" kern="0" dirty="0" err="1"/>
              <a:t>Folie</a:t>
            </a:r>
            <a:r>
              <a:rPr lang="en-US" sz="1200" kern="0" dirty="0"/>
              <a:t> 15 (</a:t>
            </a:r>
            <a:r>
              <a:rPr lang="en-US" sz="1200" kern="0" dirty="0" err="1"/>
              <a:t>diverses</a:t>
            </a:r>
            <a:r>
              <a:rPr lang="en-US" sz="1200" kern="0" dirty="0"/>
              <a:t>)</a:t>
            </a:r>
            <a:r>
              <a:rPr lang="en-US" sz="1200" b="0" kern="0" dirty="0"/>
              <a:t>: </a:t>
            </a:r>
          </a:p>
        </p:txBody>
      </p:sp>
    </p:spTree>
    <p:extLst>
      <p:ext uri="{BB962C8B-B14F-4D97-AF65-F5344CB8AC3E}">
        <p14:creationId xmlns:p14="http://schemas.microsoft.com/office/powerpoint/2010/main" val="18121144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1"/>
          </p:nvPr>
        </p:nvSpPr>
        <p:spPr>
          <a:xfrm>
            <a:off x="685800" y="4973782"/>
            <a:ext cx="7772400" cy="476249"/>
          </a:xfrm>
        </p:spPr>
        <p:txBody>
          <a:bodyPr/>
          <a:lstStyle/>
          <a:p>
            <a:endParaRPr lang="en-US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Bildplatzhalter 1" descr="Bitte Alternativtext ergänzen"/>
          <p:cNvSpPr>
            <a:spLocks noGrp="1"/>
          </p:cNvSpPr>
          <p:nvPr>
            <p:ph type="pic" sz="quarter" idx="10"/>
          </p:nvPr>
        </p:nvSpPr>
        <p:spPr>
          <a:xfrm>
            <a:off x="388938" y="978046"/>
            <a:ext cx="8210550" cy="3535362"/>
          </a:xfrm>
        </p:spPr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88BAA8DF-8492-43E6-8840-0B77E12E37BF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de-DE" dirty="0"/>
              <a:t>Titelbild</a:t>
            </a:r>
          </a:p>
        </p:txBody>
      </p:sp>
    </p:spTree>
    <p:extLst>
      <p:ext uri="{BB962C8B-B14F-4D97-AF65-F5344CB8AC3E}">
        <p14:creationId xmlns:p14="http://schemas.microsoft.com/office/powerpoint/2010/main" val="19390604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Name der </a:t>
            </a:r>
            <a:r>
              <a:rPr lang="en-US" dirty="0" err="1"/>
              <a:t>Gasthochschule</a:t>
            </a:r>
            <a:endParaRPr lang="en-US" dirty="0"/>
          </a:p>
        </p:txBody>
      </p:sp>
      <p:sp>
        <p:nvSpPr>
          <p:cNvPr id="14" name="Textplatzhalter 13"/>
          <p:cNvSpPr>
            <a:spLocks noGrp="1"/>
          </p:cNvSpPr>
          <p:nvPr>
            <p:ph type="body" sz="quarter" idx="11"/>
          </p:nvPr>
        </p:nvSpPr>
        <p:spPr>
          <a:xfrm>
            <a:off x="4570413" y="2041525"/>
            <a:ext cx="4010025" cy="148907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 u="sng" dirty="0"/>
          </a:p>
        </p:txBody>
      </p:sp>
      <p:sp>
        <p:nvSpPr>
          <p:cNvPr id="15" name="Bildplatzhalter 14" descr="Bitte Alternativtext ergänzen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16" name="Textplatzhalter 1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410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457200" y="1083469"/>
            <a:ext cx="4019550" cy="989012"/>
          </a:xfrm>
        </p:spPr>
        <p:txBody>
          <a:bodyPr/>
          <a:lstStyle/>
          <a:p>
            <a:r>
              <a:rPr lang="de-DE" dirty="0"/>
              <a:t>Stadt, Land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13" name="Bildplatzhalter 12" descr="Eine Weltkarte auf der das Land mit einem roten Punkt gekennzeichnet wird" title="Weltkarte"/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7" r="1277"/>
          <a:stretch>
            <a:fillRect/>
          </a:stretch>
        </p:blipFill>
        <p:spPr/>
      </p:pic>
      <p:sp>
        <p:nvSpPr>
          <p:cNvPr id="10" name="Bildplatzhalter 9" descr="Karte des Gastlandes mit eingezeichneter Stadt" title="Karte des Gastlandes"/>
          <p:cNvSpPr>
            <a:spLocks noGrp="1"/>
          </p:cNvSpPr>
          <p:nvPr>
            <p:ph type="pic" sz="quarter" idx="4294967295"/>
          </p:nvPr>
        </p:nvSpPr>
        <p:spPr>
          <a:xfrm>
            <a:off x="4571999" y="3686175"/>
            <a:ext cx="4103689" cy="2495550"/>
          </a:xfrm>
        </p:spPr>
      </p:sp>
      <p:sp>
        <p:nvSpPr>
          <p:cNvPr id="9" name="Ellipse 8" descr="Punkt, der die Lage von (Stadt, Land) anzeigt" title="Stadt, Land">
            <a:extLst>
              <a:ext uri="{FF2B5EF4-FFF2-40B4-BE49-F238E27FC236}">
                <a16:creationId xmlns:a16="http://schemas.microsoft.com/office/drawing/2014/main" id="{E500E491-E96E-4BE1-91F7-D65898EB406E}"/>
              </a:ext>
            </a:extLst>
          </p:cNvPr>
          <p:cNvSpPr/>
          <p:nvPr/>
        </p:nvSpPr>
        <p:spPr>
          <a:xfrm>
            <a:off x="6657975" y="1876425"/>
            <a:ext cx="77122" cy="70362"/>
          </a:xfrm>
          <a:prstGeom prst="ellipse">
            <a:avLst/>
          </a:prstGeom>
          <a:solidFill>
            <a:srgbClr val="FF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541640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10C55142-7930-4E9A-9517-91BF7C41B9B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66725" y="-989012"/>
            <a:ext cx="8132763" cy="989012"/>
          </a:xfr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r>
              <a:rPr lang="de-DE" dirty="0"/>
              <a:t>Organisation</a:t>
            </a:r>
          </a:p>
        </p:txBody>
      </p:sp>
      <p:sp>
        <p:nvSpPr>
          <p:cNvPr id="2" name="Textplatzhalt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Bildplatzhalter 3" descr="Foto vom Zimmer im Studierendenwohnheim" title="Wohnheimzimmer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5" name="Textplatzhalt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61057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DF5B742B-CD50-4238-BCC7-8BBE0BDB3F7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66725" y="-989012"/>
            <a:ext cx="8132763" cy="989012"/>
          </a:xfr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r>
              <a:rPr lang="de-DE" dirty="0"/>
              <a:t>Akademische Eindrücke</a:t>
            </a:r>
          </a:p>
        </p:txBody>
      </p:sp>
      <p:sp>
        <p:nvSpPr>
          <p:cNvPr id="2" name="Textplatzhalt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>
              <a:buClrTx/>
            </a:pPr>
            <a:endParaRPr lang="en-US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79169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6E83A54-A5C3-4BCE-A416-2AC65D7733A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66725" y="-989012"/>
            <a:ext cx="8132763" cy="989012"/>
          </a:xfr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r>
              <a:rPr lang="de-DE" dirty="0"/>
              <a:t>Soziale Integration</a:t>
            </a:r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Bildplatzhalter 12" descr="Bitte Alternativtext ergänzen"/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14" name="Textplatzhalter 1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0843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AA3A64-1ED9-4EA6-981E-CD6C1126DCA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66725" y="-989012"/>
            <a:ext cx="8132763" cy="989012"/>
          </a:xfr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r>
              <a:rPr lang="de-DE" dirty="0"/>
              <a:t>Ihre „Werbeaktion“ für die TU</a:t>
            </a:r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Bildplatzhalter 12" descr="Bitte Alternativtext ergänzen"/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14" name="Textplatzhalter 1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234788"/>
      </p:ext>
    </p:extLst>
  </p:cSld>
  <p:clrMapOvr>
    <a:masterClrMapping/>
  </p:clrMapOvr>
</p:sld>
</file>

<file path=ppt/theme/theme1.xml><?xml version="1.0" encoding="utf-8"?>
<a:theme xmlns:a="http://schemas.openxmlformats.org/drawingml/2006/main" name="090603_tud_Akkurat_eingebettet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kkurat"/>
        <a:ea typeface=""/>
        <a:cs typeface=""/>
      </a:majorFont>
      <a:minorFont>
        <a:latin typeface="Akkurat-Light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090603_tud_Akkurat_eingebettet</Template>
  <TotalTime>0</TotalTime>
  <Words>224</Words>
  <Application>Microsoft Office PowerPoint</Application>
  <PresentationFormat>Bildschirmpräsentation (4:3)</PresentationFormat>
  <Paragraphs>29</Paragraphs>
  <Slides>15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15</vt:i4>
      </vt:variant>
    </vt:vector>
  </HeadingPairs>
  <TitlesOfParts>
    <vt:vector size="21" baseType="lpstr">
      <vt:lpstr>Wingdings</vt:lpstr>
      <vt:lpstr>Akkurat-Light</vt:lpstr>
      <vt:lpstr>Calibri</vt:lpstr>
      <vt:lpstr>Akkurat</vt:lpstr>
      <vt:lpstr>Arial</vt:lpstr>
      <vt:lpstr>090603_tud_Akkurat_eingebettet</vt:lpstr>
      <vt:lpstr>Erfahrungsbericht über einen Studienaufenthalt – Fotos 1</vt:lpstr>
      <vt:lpstr>Erfahrungsbericht über einen Studienaufenthalt – Fotos 2</vt:lpstr>
      <vt:lpstr>Titelbild</vt:lpstr>
      <vt:lpstr>Name der Gasthochschule</vt:lpstr>
      <vt:lpstr>Stadt, Land</vt:lpstr>
      <vt:lpstr>Organisation</vt:lpstr>
      <vt:lpstr>Akademische Eindrücke</vt:lpstr>
      <vt:lpstr>Soziale Integration</vt:lpstr>
      <vt:lpstr>Ihre „Werbeaktion“ für die TU</vt:lpstr>
      <vt:lpstr>Kultur</vt:lpstr>
      <vt:lpstr>Nachhaltigkeit</vt:lpstr>
      <vt:lpstr>Tipps und Vorschläge für zukünftige Studierende</vt:lpstr>
      <vt:lpstr>Das Leben danach</vt:lpstr>
      <vt:lpstr>Anything else?</vt:lpstr>
      <vt:lpstr>Eindrücke vom Aufenthalt</vt:lpstr>
    </vt:vector>
  </TitlesOfParts>
  <Company>TU-Dortmund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AAA, Studhilf</dc:creator>
  <cp:lastModifiedBy>Hope, Laura</cp:lastModifiedBy>
  <cp:revision>91</cp:revision>
  <dcterms:created xsi:type="dcterms:W3CDTF">2012-10-24T09:14:11Z</dcterms:created>
  <dcterms:modified xsi:type="dcterms:W3CDTF">2025-12-16T11:12:59Z</dcterms:modified>
</cp:coreProperties>
</file>