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59" r:id="rId4"/>
    <p:sldId id="260" r:id="rId5"/>
    <p:sldId id="261" r:id="rId6"/>
    <p:sldId id="266" r:id="rId7"/>
    <p:sldId id="263" r:id="rId8"/>
    <p:sldId id="264" r:id="rId9"/>
    <p:sldId id="268" r:id="rId10"/>
    <p:sldId id="269" r:id="rId11"/>
    <p:sldId id="265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A8D4"/>
    <a:srgbClr val="7086B0"/>
    <a:srgbClr val="9BC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73669-4FE0-479C-AEC9-51D3CAC51968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3F105-C00D-4304-9417-A7F0E30C83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4585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67151-AA99-41F0-A3BC-046DE132EC86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F8E16-DDCE-4B0E-ADF4-1AF048E1AB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6048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09D5-1E01-4938-A42A-AE226D08EAFF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89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45E5-84EE-48B3-AAB1-475C6144BEF3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4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2D0E-77CC-4ADA-AE09-7681BE1474CC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22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898C-36EE-48A4-B02F-FC9ED60C6643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60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6EEE-2D13-465B-AA27-E9E51B2B4F80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63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4AC9-D2D2-44A1-A847-D4DB67A4FD2B}" type="datetime1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82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7A5-91E8-4718-B63B-17EC4B9A4A0C}" type="datetime1">
              <a:rPr lang="de-DE" smtClean="0"/>
              <a:t>22.03.2022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38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73D8-3B31-403E-8D5A-13450057C663}" type="datetime1">
              <a:rPr lang="de-DE" smtClean="0"/>
              <a:t>22.03.2022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76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B71B-68C1-43DB-A40F-C742EF792A2D}" type="datetime1">
              <a:rPr lang="de-DE" smtClean="0"/>
              <a:t>22.03.2022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41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013-A328-4E0C-BFB0-15B27B670CC2}" type="datetime1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22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24FD-A7A3-47A2-8F6F-408C384FBB3F}" type="datetime1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99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152CB-0809-42F8-AFCC-0371E3357187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48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13610" r="6958" b="27040"/>
          <a:stretch/>
        </p:blipFill>
        <p:spPr>
          <a:xfrm>
            <a:off x="0" y="1192001"/>
            <a:ext cx="12199954" cy="566599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696814" y="1212321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Roland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Baege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0" y="4768529"/>
            <a:ext cx="5187142" cy="584775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Dortmund University</a:t>
            </a:r>
            <a:endParaRPr lang="de-D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>
          <a:xfrm>
            <a:off x="9325214" y="6462345"/>
            <a:ext cx="2743200" cy="365125"/>
          </a:xfrm>
        </p:spPr>
        <p:txBody>
          <a:bodyPr/>
          <a:lstStyle/>
          <a:p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-16570" r="16962" b="25499"/>
          <a:stretch/>
        </p:blipFill>
        <p:spPr>
          <a:xfrm>
            <a:off x="9491559" y="4637333"/>
            <a:ext cx="2711525" cy="222066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" r="17004" b="12484"/>
          <a:stretch/>
        </p:blipFill>
        <p:spPr>
          <a:xfrm>
            <a:off x="9491559" y="1195695"/>
            <a:ext cx="2701297" cy="202018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0089556" y="1212321"/>
            <a:ext cx="2486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Studierendenwerk Dortmund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11521" y="3813739"/>
            <a:ext cx="8878589" cy="2805476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84B818"/>
              </a:buClr>
            </a:pP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658097" y="3877649"/>
            <a:ext cx="43422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Dortmund University offers several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cafés and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cafeterias</a:t>
            </a:r>
            <a:b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Expenses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food: approx. 300 €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month</a:t>
            </a:r>
            <a:endParaRPr lang="en-US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Subsidized meals in the cafeteria (lunch) from </a:t>
            </a:r>
            <a:endParaRPr lang="en-US" alt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1.50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- 4 €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(entrée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sides), including vegan and vegetarian options, 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grill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buffet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à la carte warm/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buffet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Bistros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open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breakfast and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endParaRPr lang="en-US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“food </a:t>
            </a:r>
            <a:r>
              <a:rPr lang="en-US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fakultät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open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fresh pizza and pasta for lunch or dinner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7" t="34213" r="17220" b="32914"/>
          <a:stretch/>
        </p:blipFill>
        <p:spPr>
          <a:xfrm>
            <a:off x="9491560" y="3207569"/>
            <a:ext cx="2703212" cy="2033983"/>
          </a:xfrm>
          <a:prstGeom prst="rect">
            <a:avLst/>
          </a:prstGeom>
        </p:spPr>
      </p:pic>
      <p:sp>
        <p:nvSpPr>
          <p:cNvPr id="17" name="Inhaltsplatzhalter 2"/>
          <p:cNvSpPr txBox="1">
            <a:spLocks noChangeAspect="1"/>
          </p:cNvSpPr>
          <p:nvPr/>
        </p:nvSpPr>
        <p:spPr>
          <a:xfrm>
            <a:off x="642925" y="3877649"/>
            <a:ext cx="4015172" cy="3132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84B818"/>
              </a:buClr>
            </a:pP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Summer/Spring Semester: April -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Winter/Fall Semester: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(German Intensive Course March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September)</a:t>
            </a:r>
            <a:b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has its own subway stop approx. six minutes from downtown Dortmund</a:t>
            </a:r>
            <a:b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dorms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Clr>
                <a:srgbClr val="84B818"/>
              </a:buClr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Approx. 450 € /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44683" y="3090019"/>
            <a:ext cx="7245427" cy="646331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   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on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in Dortmund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9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3170" r="-318" b="14275"/>
          <a:stretch/>
        </p:blipFill>
        <p:spPr>
          <a:xfrm>
            <a:off x="-16626" y="1195694"/>
            <a:ext cx="12244648" cy="566230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78450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11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6278164" y="3230783"/>
            <a:ext cx="3613981" cy="1592126"/>
          </a:xfrm>
          <a:prstGeom prst="wedgeRoundRectCallout">
            <a:avLst>
              <a:gd name="adj1" fmla="val -45264"/>
              <a:gd name="adj2" fmla="val 84683"/>
              <a:gd name="adj3" fmla="val 16667"/>
            </a:avLst>
          </a:prstGeom>
          <a:solidFill>
            <a:srgbClr val="84B818">
              <a:alpha val="80000"/>
            </a:srgbClr>
          </a:solidFill>
          <a:ln>
            <a:solidFill>
              <a:srgbClr val="84B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Dortmund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10770486" y="4594707"/>
            <a:ext cx="259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Photo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  <a:r>
              <a:rPr lang="de-DE" sz="1000" dirty="0" err="1">
                <a:solidFill>
                  <a:schemeClr val="bg1"/>
                </a:solidFill>
              </a:rPr>
              <a:t>credits</a:t>
            </a:r>
            <a:r>
              <a:rPr lang="de-DE" sz="1000" dirty="0">
                <a:solidFill>
                  <a:schemeClr val="bg1"/>
                </a:solidFill>
              </a:rPr>
              <a:t>: </a:t>
            </a:r>
            <a:r>
              <a:rPr lang="de-DE" sz="1000" dirty="0" smtClean="0">
                <a:solidFill>
                  <a:schemeClr val="bg1"/>
                </a:solidFill>
              </a:rPr>
              <a:t>Roland </a:t>
            </a:r>
            <a:r>
              <a:rPr lang="de-DE" sz="1000" dirty="0" err="1" smtClean="0">
                <a:solidFill>
                  <a:schemeClr val="bg1"/>
                </a:solidFill>
              </a:rPr>
              <a:t>Gorecki</a:t>
            </a:r>
            <a:r>
              <a:rPr lang="de-DE" sz="1000" dirty="0" smtClean="0">
                <a:solidFill>
                  <a:schemeClr val="bg1"/>
                </a:solidFill>
              </a:rPr>
              <a:t>/Stadt Dortmund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r="16492" b="10814"/>
          <a:stretch/>
        </p:blipFill>
        <p:spPr>
          <a:xfrm>
            <a:off x="5976643" y="1237721"/>
            <a:ext cx="6206736" cy="5620741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 rot="12944104">
            <a:off x="9192569" y="4592229"/>
            <a:ext cx="280987" cy="66333"/>
          </a:xfrm>
          <a:prstGeom prst="rightArrow">
            <a:avLst/>
          </a:prstGeom>
          <a:solidFill>
            <a:srgbClr val="84B818"/>
          </a:solidFill>
          <a:ln>
            <a:solidFill>
              <a:srgbClr val="84B818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500344" y="4515838"/>
            <a:ext cx="1230939" cy="369332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Dortmund</a:t>
            </a:r>
          </a:p>
        </p:txBody>
      </p:sp>
      <p:sp>
        <p:nvSpPr>
          <p:cNvPr id="12" name="Rechteck 11"/>
          <p:cNvSpPr/>
          <p:nvPr/>
        </p:nvSpPr>
        <p:spPr>
          <a:xfrm>
            <a:off x="506140" y="3031402"/>
            <a:ext cx="6351859" cy="2033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The Ruhr Area is Germany’s most densely populated area with almost 6 million people from over 150 nations</a:t>
            </a:r>
          </a:p>
          <a:p>
            <a:pPr marL="0" lvl="4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</a:pPr>
            <a:endParaRPr lang="en-US" altLang="de-DE" sz="1600" dirty="0">
              <a:solidFill>
                <a:srgbClr val="565656"/>
              </a:solidFill>
              <a:latin typeface="Arial" pitchFamily="34" charset="0"/>
              <a:cs typeface="Arial" pitchFamily="34" charset="0"/>
            </a:endParaRPr>
          </a:p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Benefits: safe environment, multicultural, relatively cheap cost of living, great location in Europe</a:t>
            </a:r>
          </a:p>
          <a:p>
            <a:pPr marL="0" lvl="4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</a:pPr>
            <a:endParaRPr lang="en-US" altLang="de-DE" sz="1600" dirty="0">
              <a:solidFill>
                <a:srgbClr val="565656"/>
              </a:solidFill>
              <a:latin typeface="Arial" pitchFamily="34" charset="0"/>
              <a:cs typeface="Arial" pitchFamily="34" charset="0"/>
            </a:endParaRPr>
          </a:p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Dortmund has nearly 600,000 inhabitants and a vibrant history</a:t>
            </a:r>
          </a:p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endParaRPr lang="en-US" altLang="de-DE" sz="500" u="sng" dirty="0">
              <a:solidFill>
                <a:srgbClr val="5656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0179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2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36"/>
          <a:stretch/>
        </p:blipFill>
        <p:spPr>
          <a:xfrm>
            <a:off x="0" y="1204008"/>
            <a:ext cx="12192000" cy="56789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204008"/>
            <a:ext cx="12252960" cy="0"/>
          </a:xfrm>
          <a:prstGeom prst="line">
            <a:avLst/>
          </a:prstGeom>
          <a:ln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794865" y="5892080"/>
            <a:ext cx="3397136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Dortmund!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" y="1878262"/>
            <a:ext cx="2518755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Who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84900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3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378670" y="1187382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Roland </a:t>
            </a:r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Gorecki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4" r="15095" b="307"/>
          <a:stretch/>
        </p:blipFill>
        <p:spPr>
          <a:xfrm>
            <a:off x="8303495" y="1194338"/>
            <a:ext cx="3888505" cy="380019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914086" y="1183942"/>
            <a:ext cx="12779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Jonas von Werne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t="1" r="6221" b="20715"/>
          <a:stretch/>
        </p:blipFill>
        <p:spPr>
          <a:xfrm>
            <a:off x="-16935" y="1195849"/>
            <a:ext cx="3771779" cy="397728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10234"/>
          <a:stretch/>
        </p:blipFill>
        <p:spPr>
          <a:xfrm>
            <a:off x="3751427" y="1195408"/>
            <a:ext cx="4555486" cy="354097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16" y="1211220"/>
            <a:ext cx="14766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: 30daysreplay Germany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059479" y="1205724"/>
            <a:ext cx="12779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Waldemar Brandt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797" r="32765" b="15683"/>
          <a:stretch/>
        </p:blipFill>
        <p:spPr>
          <a:xfrm>
            <a:off x="7922278" y="4419140"/>
            <a:ext cx="4269723" cy="24388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3"/>
          <a:stretch/>
        </p:blipFill>
        <p:spPr>
          <a:xfrm>
            <a:off x="-8467" y="4410519"/>
            <a:ext cx="5003802" cy="24634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" r="53692" b="42598"/>
          <a:stretch/>
        </p:blipFill>
        <p:spPr>
          <a:xfrm>
            <a:off x="5002107" y="4410673"/>
            <a:ext cx="2950163" cy="244732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167027" y="3903771"/>
            <a:ext cx="3707682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Dortmund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96223" y="4417150"/>
            <a:ext cx="3629045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983933" y="6658218"/>
            <a:ext cx="13468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: Evgeni </a:t>
            </a:r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Tcherkasski</a:t>
            </a:r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783477" y="6673334"/>
            <a:ext cx="116570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Julian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Guttzeit</a:t>
            </a:r>
            <a:endParaRPr lang="de-DE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751427" y="6670164"/>
            <a:ext cx="12602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Magnus Terhorst</a:t>
            </a:r>
            <a:endParaRPr lang="de-DE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9448800" y="6487601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4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28620" r="12240" b="19337"/>
          <a:stretch/>
        </p:blipFill>
        <p:spPr>
          <a:xfrm flipH="1">
            <a:off x="-1" y="1195695"/>
            <a:ext cx="12192000" cy="567092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0379826" y="1195695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Jürgen Huhn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5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258733" y="4084442"/>
            <a:ext cx="7933266" cy="2782178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Titel 14"/>
          <p:cNvSpPr txBox="1">
            <a:spLocks/>
          </p:cNvSpPr>
          <p:nvPr/>
        </p:nvSpPr>
        <p:spPr>
          <a:xfrm>
            <a:off x="4389119" y="4202003"/>
            <a:ext cx="7710483" cy="4357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 Dortmund University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 Departments…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Inhaltsplatzhalter 17"/>
          <p:cNvSpPr txBox="1">
            <a:spLocks/>
          </p:cNvSpPr>
          <p:nvPr/>
        </p:nvSpPr>
        <p:spPr>
          <a:xfrm>
            <a:off x="4556356" y="4520164"/>
            <a:ext cx="4162522" cy="2182482"/>
          </a:xfrm>
          <a:prstGeom prst="rect">
            <a:avLst/>
          </a:prstGeom>
        </p:spPr>
        <p:txBody>
          <a:bodyPr vert="horz" lIns="91440" tIns="234000" rIns="91440" bIns="45720" rtlCol="0">
            <a:normAutofit fontScale="85000" lnSpcReduction="20000"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  <a:defRPr sz="16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6088" indent="-196850" algn="l" defTabSz="914400" rtl="0" eaLnBrk="1" latinLnBrk="0" hangingPunct="1">
              <a:spcBef>
                <a:spcPts val="200"/>
              </a:spcBef>
              <a:buFont typeface="Arial" pitchFamily="34" charset="0"/>
              <a:buChar char="•"/>
              <a:defRPr sz="14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Mathematics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Physics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Chemistry &amp; Chemical Biology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Computer Science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Statistics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Biochemical and Chemical Engineering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Mechanical Engineering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Electrical Engineering and Information Technology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Inhaltsplatzhalter 12"/>
          <p:cNvSpPr txBox="1">
            <a:spLocks/>
          </p:cNvSpPr>
          <p:nvPr/>
        </p:nvSpPr>
        <p:spPr>
          <a:xfrm>
            <a:off x="8906461" y="4520382"/>
            <a:ext cx="4199938" cy="2398144"/>
          </a:xfrm>
          <a:prstGeom prst="rect">
            <a:avLst/>
          </a:prstGeom>
        </p:spPr>
        <p:txBody>
          <a:bodyPr vert="horz" lIns="91440" tIns="234000" rIns="91440" bIns="45720" rtlCol="0">
            <a:noAutofit/>
          </a:bodyPr>
          <a:lstStyle>
            <a:defPPr>
              <a:defRPr lang="de-DE"/>
            </a:defPPr>
            <a:lvl1pPr marL="285750" indent="-285750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  <a:defRPr sz="16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1pPr>
            <a:lvl2pPr marL="446088" indent="-196850">
              <a:spcBef>
                <a:spcPts val="200"/>
              </a:spcBef>
              <a:buFont typeface="Arial" pitchFamily="34" charset="0"/>
              <a:buChar char="•"/>
              <a:defRPr sz="14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Spatial Planning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Architecture and Civil Engineering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Business and Economics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Educational Sciences &amp; Psychology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Rehabilitation Sciences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Humanities &amp; Theology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Cultural Studies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Arts and Sports Sciences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Social Sciences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9" name="Abgerundete rechteckige Legende 18"/>
          <p:cNvSpPr/>
          <p:nvPr/>
        </p:nvSpPr>
        <p:spPr>
          <a:xfrm>
            <a:off x="7982273" y="1567532"/>
            <a:ext cx="4082697" cy="2025057"/>
          </a:xfrm>
          <a:prstGeom prst="wedgeRoundRectCallout">
            <a:avLst>
              <a:gd name="adj1" fmla="val -37673"/>
              <a:gd name="adj2" fmla="val 71631"/>
              <a:gd name="adj3" fmla="val 16667"/>
            </a:avLst>
          </a:prstGeom>
          <a:solidFill>
            <a:srgbClr val="84B818">
              <a:alpha val="80000"/>
            </a:srgbClr>
          </a:solidFill>
          <a:ln>
            <a:solidFill>
              <a:srgbClr val="84B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1968</a:t>
            </a:r>
            <a:endParaRPr lang="de-DE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de-DE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approx.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34,000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students, 11%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campuses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world’s first fully automatic monorail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Adjacent technology park: the largest in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 Ruhr: Opportunity to cross-enroll in classes at Ruhr University Bochum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and/or at the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Duisburg-Essen</a:t>
            </a:r>
          </a:p>
        </p:txBody>
      </p:sp>
    </p:spTree>
    <p:extLst>
      <p:ext uri="{BB962C8B-B14F-4D97-AF65-F5344CB8AC3E}">
        <p14:creationId xmlns:p14="http://schemas.microsoft.com/office/powerpoint/2010/main" val="26896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" b="24915"/>
          <a:stretch/>
        </p:blipFill>
        <p:spPr>
          <a:xfrm>
            <a:off x="0" y="1188719"/>
            <a:ext cx="12192000" cy="566928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379826" y="1212321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Magnus Terhorst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9443720" y="6484292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6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2608464"/>
            <a:ext cx="7489767" cy="646331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  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Office 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861010" y="3350554"/>
            <a:ext cx="7330990" cy="3058559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-semester German Intensive Course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March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September,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everal levels, free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charge for exchange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administrative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formalities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e.g.</a:t>
            </a:r>
            <a:endParaRPr lang="de-DE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Insurance, Registration 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City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Dortmund</a:t>
            </a:r>
          </a:p>
          <a:p>
            <a:pPr>
              <a:buClr>
                <a:schemeClr val="bg1"/>
              </a:buClr>
            </a:pPr>
            <a:endParaRPr lang="de-DE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Accommodation Service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Reservation of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accommodation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endParaRPr lang="de-DE" alt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endParaRPr lang="de-DE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Needs Services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support for students with disabilities or with child(</a:t>
            </a:r>
            <a:r>
              <a:rPr lang="en-US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chemeClr val="bg1"/>
              </a:buClr>
            </a:pPr>
            <a:endParaRPr lang="de-DE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NRW Ticket</a:t>
            </a:r>
          </a:p>
          <a:p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North Rhine </a:t>
            </a:r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Westphalia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Cologne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24803" r="3780" b="15669"/>
          <a:stretch/>
        </p:blipFill>
        <p:spPr>
          <a:xfrm>
            <a:off x="0" y="1192001"/>
            <a:ext cx="12190844" cy="56659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378670" y="1187382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Silke Viol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9447644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7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-8843" y="4329025"/>
            <a:ext cx="5591958" cy="646331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   + 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Services 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1794" y="5168115"/>
            <a:ext cx="4415532" cy="1314146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from the Departmental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 before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during and after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mobility</a:t>
            </a:r>
          </a:p>
          <a:p>
            <a:pPr>
              <a:buClr>
                <a:schemeClr val="bg1"/>
              </a:buClr>
            </a:pPr>
            <a:endParaRPr lang="en-US" alt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 course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</a:p>
          <a:p>
            <a:pPr>
              <a:buClr>
                <a:schemeClr val="bg1"/>
              </a:buClr>
            </a:pPr>
            <a:endParaRPr lang="en-US" alt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around the arrival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r="241" b="14941"/>
          <a:stretch/>
        </p:blipFill>
        <p:spPr>
          <a:xfrm>
            <a:off x="3025" y="1192001"/>
            <a:ext cx="12191746" cy="5665999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-336270" y="1221480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Lea Schubert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8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4"/>
          <a:srcRect l="21349" t="35836" r="164"/>
          <a:stretch/>
        </p:blipFill>
        <p:spPr>
          <a:xfrm>
            <a:off x="4663060" y="3111331"/>
            <a:ext cx="7560806" cy="3376926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-2509" y="1774600"/>
            <a:ext cx="7262302" cy="1200329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solidFill>
              <a:srgbClr val="84B818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buClr>
                <a:srgbClr val="84B818"/>
              </a:buClr>
              <a:defRPr b="1"/>
            </a:lvl1pPr>
            <a:lvl2pPr lvl="1">
              <a:buClr>
                <a:srgbClr val="84B818"/>
              </a:buClr>
            </a:lvl2pPr>
          </a:lstStyle>
          <a:p>
            <a:r>
              <a:rPr lang="de-DE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de-DE" altLang="de-DE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Website in German &amp; English!</a:t>
            </a:r>
          </a:p>
          <a:p>
            <a:r>
              <a:rPr lang="en-US" altLang="de-DE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All </a:t>
            </a:r>
            <a:r>
              <a:rPr lang="en-US" altLang="de-DE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information can be found </a:t>
            </a:r>
            <a:r>
              <a:rPr lang="en-US" altLang="de-DE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(and much more!)</a:t>
            </a:r>
          </a:p>
          <a:p>
            <a:endParaRPr lang="en-US" altLang="de-DE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b="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international.tu-dortmund.de/</a:t>
            </a:r>
            <a:r>
              <a:rPr lang="en-US" b="0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="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b="0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</a:t>
            </a:r>
            <a:endParaRPr lang="de-DE" b="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23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619" r="-23" b="7631"/>
          <a:stretch/>
        </p:blipFill>
        <p:spPr>
          <a:xfrm>
            <a:off x="-1" y="1188719"/>
            <a:ext cx="12194771" cy="566928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0" y="1901956"/>
            <a:ext cx="5986732" cy="646331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  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&amp; off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72861" y="2673243"/>
            <a:ext cx="8471140" cy="2355957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84B818"/>
              </a:buClr>
            </a:pPr>
            <a:endParaRPr lang="en-US" sz="2800" dirty="0" smtClean="0"/>
          </a:p>
          <a:p>
            <a:pPr>
              <a:buClr>
                <a:schemeClr val="bg1"/>
              </a:buClr>
            </a:pP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75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Choirs, big bands, orchestras - the musical life at TU is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colorful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involved in our ensembles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Culture &amp;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Dortmund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campus on the uni­ver­si­ty floor of the “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Dort­mun­der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U” Center for Arts and Creativity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free tickets for performances at the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“Theater Dortmund”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many events in Dortmund and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tickets for a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soccer game of the BVB!</a:t>
            </a:r>
          </a:p>
          <a:p>
            <a:pPr>
              <a:buClr>
                <a:srgbClr val="84B818"/>
              </a:buClr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379826" y="6567715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Roland </a:t>
            </a:r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Baege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8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Microsoft Office PowerPoint</Application>
  <PresentationFormat>Breitbild</PresentationFormat>
  <Paragraphs>112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TU Dortmund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Thomas, Lea</dc:creator>
  <cp:lastModifiedBy>Thomas, Lea</cp:lastModifiedBy>
  <cp:revision>19</cp:revision>
  <dcterms:created xsi:type="dcterms:W3CDTF">2022-01-05T09:44:00Z</dcterms:created>
  <dcterms:modified xsi:type="dcterms:W3CDTF">2022-03-22T11:08:42Z</dcterms:modified>
</cp:coreProperties>
</file>