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6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A8D4"/>
    <a:srgbClr val="7086B0"/>
    <a:srgbClr val="9BC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73669-4FE0-479C-AEC9-51D3CAC51968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3F105-C00D-4304-9417-A7F0E30C83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4585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67151-AA99-41F0-A3BC-046DE132EC86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F8E16-DDCE-4B0E-ADF4-1AF048E1AB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6048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09D5-1E01-4938-A42A-AE226D08EAFF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89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45E5-84EE-48B3-AAB1-475C6144BEF3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24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2D0E-77CC-4ADA-AE09-7681BE1474CC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22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898C-36EE-48A4-B02F-FC9ED60C6643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60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26EEE-2D13-465B-AA27-E9E51B2B4F80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63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4AC9-D2D2-44A1-A847-D4DB67A4FD2B}" type="datetime1">
              <a:rPr lang="de-DE" smtClean="0"/>
              <a:t>22.03.2022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82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7A5-91E8-4718-B63B-17EC4B9A4A0C}" type="datetime1">
              <a:rPr lang="de-DE" smtClean="0"/>
              <a:t>22.03.2022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38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73D8-3B31-403E-8D5A-13450057C663}" type="datetime1">
              <a:rPr lang="de-DE" smtClean="0"/>
              <a:t>22.03.2022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767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B71B-68C1-43DB-A40F-C742EF792A2D}" type="datetime1">
              <a:rPr lang="de-DE" smtClean="0"/>
              <a:t>22.03.2022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2414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8013-A328-4E0C-BFB0-15B27B670CC2}" type="datetime1">
              <a:rPr lang="de-DE" smtClean="0"/>
              <a:t>22.03.2022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622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24FD-A7A3-47A2-8F6F-408C384FBB3F}" type="datetime1">
              <a:rPr lang="de-DE" smtClean="0"/>
              <a:t>22.03.2022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99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152CB-0809-42F8-AFCC-0371E3357187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48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13610" r="6958" b="27040"/>
          <a:stretch/>
        </p:blipFill>
        <p:spPr>
          <a:xfrm>
            <a:off x="0" y="1192001"/>
            <a:ext cx="12199954" cy="566599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696814" y="1212321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Roland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Baege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0" y="5841765"/>
            <a:ext cx="6970142" cy="646331"/>
          </a:xfrm>
          <a:prstGeom prst="rect">
            <a:avLst/>
          </a:prstGeom>
          <a:solidFill>
            <a:srgbClr val="84B818">
              <a:alpha val="80000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3600" dirty="0"/>
              <a:t> 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www.summerprogram.tu-dortmund.de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0" y="5037432"/>
            <a:ext cx="6358467" cy="584775"/>
          </a:xfrm>
          <a:prstGeom prst="rect">
            <a:avLst/>
          </a:prstGeom>
          <a:solidFill>
            <a:srgbClr val="84B818">
              <a:alpha val="80000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Summer </a:t>
            </a:r>
            <a:r>
              <a:rPr lang="de-DE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(ISP)</a:t>
            </a:r>
            <a:endParaRPr 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ige Legende 11"/>
          <p:cNvSpPr/>
          <p:nvPr/>
        </p:nvSpPr>
        <p:spPr>
          <a:xfrm rot="21056266">
            <a:off x="162926" y="3859189"/>
            <a:ext cx="2385458" cy="607642"/>
          </a:xfrm>
          <a:prstGeom prst="wedgeRectCallout">
            <a:avLst>
              <a:gd name="adj1" fmla="val -9023"/>
              <a:gd name="adj2" fmla="val 125613"/>
            </a:avLst>
          </a:prstGeom>
          <a:solidFill>
            <a:srgbClr val="8AA8D4">
              <a:alpha val="80000"/>
            </a:srgbClr>
          </a:solidFill>
          <a:ln>
            <a:solidFill>
              <a:srgbClr val="8AA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Next ISP:</a:t>
            </a:r>
          </a:p>
          <a:p>
            <a:pPr algn="ctr"/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26 May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>
          <a:xfrm>
            <a:off x="9325214" y="6462345"/>
            <a:ext cx="2743200" cy="365125"/>
          </a:xfrm>
        </p:spPr>
        <p:txBody>
          <a:bodyPr/>
          <a:lstStyle/>
          <a:p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6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800" y="6478450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" t="3170" r="-318" b="14275"/>
          <a:stretch/>
        </p:blipFill>
        <p:spPr>
          <a:xfrm>
            <a:off x="-16626" y="1195694"/>
            <a:ext cx="12244648" cy="5662305"/>
          </a:xfrm>
          <a:prstGeom prst="rect">
            <a:avLst/>
          </a:prstGeom>
        </p:spPr>
      </p:pic>
      <p:sp>
        <p:nvSpPr>
          <p:cNvPr id="11" name="Abgerundete rechteckige Legende 10"/>
          <p:cNvSpPr/>
          <p:nvPr/>
        </p:nvSpPr>
        <p:spPr>
          <a:xfrm>
            <a:off x="6278164" y="3230783"/>
            <a:ext cx="3613981" cy="1592126"/>
          </a:xfrm>
          <a:prstGeom prst="wedgeRoundRectCallout">
            <a:avLst>
              <a:gd name="adj1" fmla="val -45264"/>
              <a:gd name="adj2" fmla="val 84683"/>
              <a:gd name="adj3" fmla="val 16667"/>
            </a:avLst>
          </a:prstGeom>
          <a:solidFill>
            <a:srgbClr val="84B818">
              <a:alpha val="80000"/>
            </a:srgbClr>
          </a:solidFill>
          <a:ln>
            <a:solidFill>
              <a:srgbClr val="84B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welcoming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Dortmund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soon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" name="Textfeld 11"/>
          <p:cNvSpPr txBox="1"/>
          <p:nvPr/>
        </p:nvSpPr>
        <p:spPr>
          <a:xfrm rot="16200000">
            <a:off x="10770486" y="5422060"/>
            <a:ext cx="259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err="1">
                <a:solidFill>
                  <a:schemeClr val="bg1"/>
                </a:solidFill>
              </a:rPr>
              <a:t>Photo</a:t>
            </a:r>
            <a:r>
              <a:rPr lang="de-DE" sz="1000" dirty="0">
                <a:solidFill>
                  <a:schemeClr val="bg1"/>
                </a:solidFill>
              </a:rPr>
              <a:t> </a:t>
            </a:r>
            <a:r>
              <a:rPr lang="de-DE" sz="1000" dirty="0" err="1">
                <a:solidFill>
                  <a:schemeClr val="bg1"/>
                </a:solidFill>
              </a:rPr>
              <a:t>credits</a:t>
            </a:r>
            <a:r>
              <a:rPr lang="de-DE" sz="1000" dirty="0">
                <a:solidFill>
                  <a:schemeClr val="bg1"/>
                </a:solidFill>
              </a:rPr>
              <a:t>: </a:t>
            </a:r>
            <a:r>
              <a:rPr lang="de-DE" sz="1000" dirty="0" smtClean="0">
                <a:solidFill>
                  <a:schemeClr val="bg1"/>
                </a:solidFill>
              </a:rPr>
              <a:t>Roland </a:t>
            </a:r>
            <a:r>
              <a:rPr lang="de-DE" sz="1000" dirty="0" err="1" smtClean="0">
                <a:solidFill>
                  <a:schemeClr val="bg1"/>
                </a:solidFill>
              </a:rPr>
              <a:t>Gorecki</a:t>
            </a:r>
            <a:r>
              <a:rPr lang="de-DE" sz="1000" dirty="0" smtClean="0">
                <a:solidFill>
                  <a:schemeClr val="bg1"/>
                </a:solidFill>
              </a:rPr>
              <a:t>/Stadt Dortmund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2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r="16492" b="10814"/>
          <a:stretch/>
        </p:blipFill>
        <p:spPr>
          <a:xfrm>
            <a:off x="5976643" y="1237721"/>
            <a:ext cx="6206736" cy="5620741"/>
          </a:xfrm>
          <a:prstGeom prst="rect">
            <a:avLst/>
          </a:prstGeom>
        </p:spPr>
      </p:pic>
      <p:sp>
        <p:nvSpPr>
          <p:cNvPr id="6" name="Pfeil nach rechts 5"/>
          <p:cNvSpPr/>
          <p:nvPr/>
        </p:nvSpPr>
        <p:spPr>
          <a:xfrm rot="12944104">
            <a:off x="9192569" y="4592229"/>
            <a:ext cx="280987" cy="66333"/>
          </a:xfrm>
          <a:prstGeom prst="rightArrow">
            <a:avLst/>
          </a:prstGeom>
          <a:solidFill>
            <a:srgbClr val="84B818"/>
          </a:solidFill>
          <a:ln>
            <a:solidFill>
              <a:srgbClr val="84B818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9500344" y="4515838"/>
            <a:ext cx="1230939" cy="369332"/>
          </a:xfrm>
          <a:prstGeom prst="rect">
            <a:avLst/>
          </a:prstGeom>
          <a:solidFill>
            <a:srgbClr val="84B81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Dortmund</a:t>
            </a:r>
          </a:p>
        </p:txBody>
      </p:sp>
      <p:sp>
        <p:nvSpPr>
          <p:cNvPr id="12" name="Rechteck 11"/>
          <p:cNvSpPr/>
          <p:nvPr/>
        </p:nvSpPr>
        <p:spPr>
          <a:xfrm>
            <a:off x="506140" y="3031402"/>
            <a:ext cx="6351859" cy="2033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4" indent="-28575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565656"/>
                </a:solidFill>
                <a:latin typeface="Arial" pitchFamily="34" charset="0"/>
                <a:cs typeface="Arial" pitchFamily="34" charset="0"/>
              </a:rPr>
              <a:t>The Ruhr Area is Germany’s most densely populated area with almost 6 million people from over 150 nations</a:t>
            </a:r>
          </a:p>
          <a:p>
            <a:pPr marL="0" lvl="4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</a:pPr>
            <a:endParaRPr lang="en-US" altLang="de-DE" sz="1600" dirty="0">
              <a:solidFill>
                <a:srgbClr val="565656"/>
              </a:solidFill>
              <a:latin typeface="Arial" pitchFamily="34" charset="0"/>
              <a:cs typeface="Arial" pitchFamily="34" charset="0"/>
            </a:endParaRPr>
          </a:p>
          <a:p>
            <a:pPr marL="285750" lvl="4" indent="-28575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565656"/>
                </a:solidFill>
                <a:latin typeface="Arial" pitchFamily="34" charset="0"/>
                <a:cs typeface="Arial" pitchFamily="34" charset="0"/>
              </a:rPr>
              <a:t>Benefits: safe environment, multicultural, relatively cheap cost of living, great location in Europe</a:t>
            </a:r>
          </a:p>
          <a:p>
            <a:pPr marL="0" lvl="4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</a:pPr>
            <a:endParaRPr lang="en-US" altLang="de-DE" sz="1600" dirty="0">
              <a:solidFill>
                <a:srgbClr val="565656"/>
              </a:solidFill>
              <a:latin typeface="Arial" pitchFamily="34" charset="0"/>
              <a:cs typeface="Arial" pitchFamily="34" charset="0"/>
            </a:endParaRPr>
          </a:p>
          <a:p>
            <a:pPr marL="285750" lvl="4" indent="-28575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565656"/>
                </a:solidFill>
                <a:latin typeface="Arial" pitchFamily="34" charset="0"/>
                <a:cs typeface="Arial" pitchFamily="34" charset="0"/>
              </a:rPr>
              <a:t>Dortmund has nearly 600,000 inhabitants and a vibrant history</a:t>
            </a:r>
          </a:p>
          <a:p>
            <a:pPr marL="285750" lvl="4" indent="-28575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  <a:buFont typeface="Arial" panose="020B0604020202020204" pitchFamily="34" charset="0"/>
              <a:buChar char="•"/>
            </a:pPr>
            <a:endParaRPr lang="en-US" altLang="de-DE" sz="500" u="sng" dirty="0">
              <a:solidFill>
                <a:srgbClr val="56565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0179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2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9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6287" t="1" r="6110" b="38858"/>
          <a:stretch/>
        </p:blipFill>
        <p:spPr>
          <a:xfrm>
            <a:off x="-1" y="1195388"/>
            <a:ext cx="12210255" cy="5662612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</p:spPr>
      </p:pic>
      <p:sp>
        <p:nvSpPr>
          <p:cNvPr id="6" name="Textfeld 5"/>
          <p:cNvSpPr txBox="1"/>
          <p:nvPr/>
        </p:nvSpPr>
        <p:spPr>
          <a:xfrm>
            <a:off x="8794865" y="5892080"/>
            <a:ext cx="3397136" cy="523220"/>
          </a:xfrm>
          <a:prstGeom prst="rect">
            <a:avLst/>
          </a:prstGeom>
          <a:solidFill>
            <a:srgbClr val="84B81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Dortmund!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405623" y="1214370"/>
            <a:ext cx="1786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Michele Bergermann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" y="1878262"/>
            <a:ext cx="2518755" cy="523220"/>
          </a:xfrm>
          <a:prstGeom prst="rect">
            <a:avLst/>
          </a:prstGeom>
          <a:solidFill>
            <a:srgbClr val="84B81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Who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800" y="6484900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3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4" r="15095" b="307"/>
          <a:stretch/>
        </p:blipFill>
        <p:spPr>
          <a:xfrm>
            <a:off x="8303495" y="1194338"/>
            <a:ext cx="3888505" cy="380019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914086" y="1183942"/>
            <a:ext cx="12779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Jonas von Werne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" t="1" r="6221" b="20715"/>
          <a:stretch/>
        </p:blipFill>
        <p:spPr>
          <a:xfrm>
            <a:off x="-16935" y="1195849"/>
            <a:ext cx="3771779" cy="397728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r="10234"/>
          <a:stretch/>
        </p:blipFill>
        <p:spPr>
          <a:xfrm>
            <a:off x="3751427" y="1195408"/>
            <a:ext cx="4555486" cy="3540974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16" y="1211220"/>
            <a:ext cx="14766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: 30daysreplay Germany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059479" y="1205724"/>
            <a:ext cx="12779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Waldemar Brandt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797" r="32765" b="15683"/>
          <a:stretch/>
        </p:blipFill>
        <p:spPr>
          <a:xfrm>
            <a:off x="7922278" y="4419140"/>
            <a:ext cx="4269723" cy="243886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3"/>
          <a:stretch/>
        </p:blipFill>
        <p:spPr>
          <a:xfrm>
            <a:off x="-8467" y="4410519"/>
            <a:ext cx="5003802" cy="246344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0" r="53692" b="42598"/>
          <a:stretch/>
        </p:blipFill>
        <p:spPr>
          <a:xfrm>
            <a:off x="5002107" y="4410673"/>
            <a:ext cx="2950163" cy="244732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142786" y="3827428"/>
            <a:ext cx="3707682" cy="523220"/>
          </a:xfrm>
          <a:prstGeom prst="rect">
            <a:avLst/>
          </a:prstGeom>
          <a:solidFill>
            <a:srgbClr val="84B81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Dortmund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996223" y="4417150"/>
            <a:ext cx="3629045" cy="523220"/>
          </a:xfrm>
          <a:prstGeom prst="rect">
            <a:avLst/>
          </a:prstGeom>
          <a:solidFill>
            <a:srgbClr val="84B81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983933" y="6658218"/>
            <a:ext cx="13468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: Evgeni </a:t>
            </a:r>
            <a:r>
              <a:rPr lang="de-DE" sz="600" dirty="0" err="1">
                <a:latin typeface="Arial" panose="020B0604020202020204" pitchFamily="34" charset="0"/>
                <a:cs typeface="Arial" panose="020B0604020202020204" pitchFamily="34" charset="0"/>
              </a:rPr>
              <a:t>Tcherkasski</a:t>
            </a:r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783477" y="6673334"/>
            <a:ext cx="116570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Julian </a:t>
            </a:r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Guttzeit</a:t>
            </a:r>
            <a:endParaRPr lang="de-DE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751427" y="6670164"/>
            <a:ext cx="126028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Magnus Terhorst</a:t>
            </a:r>
            <a:endParaRPr lang="de-DE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9448800" y="6487601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4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t="28620" r="12240" b="19337"/>
          <a:stretch/>
        </p:blipFill>
        <p:spPr>
          <a:xfrm flipH="1">
            <a:off x="-1" y="1195695"/>
            <a:ext cx="12192000" cy="567092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4231178" y="4248646"/>
            <a:ext cx="7960822" cy="2261396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4" name="Titel 14"/>
          <p:cNvSpPr txBox="1">
            <a:spLocks/>
          </p:cNvSpPr>
          <p:nvPr/>
        </p:nvSpPr>
        <p:spPr>
          <a:xfrm>
            <a:off x="3368530" y="4538991"/>
            <a:ext cx="8234660" cy="4357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Summer </a:t>
            </a:r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(ISP)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nhaltsplatzhalter 17"/>
          <p:cNvSpPr txBox="1">
            <a:spLocks/>
          </p:cNvSpPr>
          <p:nvPr/>
        </p:nvSpPr>
        <p:spPr>
          <a:xfrm>
            <a:off x="4449522" y="4803777"/>
            <a:ext cx="8605126" cy="2182482"/>
          </a:xfrm>
          <a:prstGeom prst="rect">
            <a:avLst/>
          </a:prstGeom>
        </p:spPr>
        <p:txBody>
          <a:bodyPr vert="horz" lIns="91440" tIns="23400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Font typeface="Arial" pitchFamily="34" charset="0"/>
              <a:buChar char="•"/>
              <a:defRPr sz="16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46088" indent="-196850" algn="l" defTabSz="914400" rtl="0" eaLnBrk="1" latinLnBrk="0" hangingPunct="1">
              <a:spcBef>
                <a:spcPts val="200"/>
              </a:spcBef>
              <a:buFont typeface="Arial" pitchFamily="34" charset="0"/>
              <a:buChar char="•"/>
              <a:defRPr sz="14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What is it about?</a:t>
            </a:r>
          </a:p>
          <a:p>
            <a:r>
              <a:rPr lang="en-US" dirty="0">
                <a:solidFill>
                  <a:schemeClr val="bg1"/>
                </a:solidFill>
              </a:rPr>
              <a:t>9-week summer study program from May 26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to July 29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2022</a:t>
            </a:r>
          </a:p>
          <a:p>
            <a:r>
              <a:rPr lang="en-US" dirty="0">
                <a:solidFill>
                  <a:schemeClr val="bg1"/>
                </a:solidFill>
              </a:rPr>
              <a:t>Students are integrated in regular summer semester courses and campus life!</a:t>
            </a:r>
          </a:p>
          <a:p>
            <a:r>
              <a:rPr lang="en-US" dirty="0">
                <a:solidFill>
                  <a:schemeClr val="bg1"/>
                </a:solidFill>
              </a:rPr>
              <a:t>Courses taught in English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0379826" y="1195695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Jürgen Huhn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5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Inhaltsplatzhalt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" t="22483" r="11195" b="16100"/>
          <a:stretch/>
        </p:blipFill>
        <p:spPr>
          <a:xfrm>
            <a:off x="0" y="1195695"/>
            <a:ext cx="12192000" cy="566420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-298333" y="6642556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err="1">
                <a:solidFill>
                  <a:schemeClr val="bg1"/>
                </a:solidFill>
              </a:rPr>
              <a:t>Photo</a:t>
            </a:r>
            <a:r>
              <a:rPr lang="de-DE" sz="800" dirty="0">
                <a:solidFill>
                  <a:schemeClr val="bg1"/>
                </a:solidFill>
              </a:rPr>
              <a:t> </a:t>
            </a:r>
            <a:r>
              <a:rPr lang="de-DE" sz="800" dirty="0" err="1">
                <a:solidFill>
                  <a:schemeClr val="bg1"/>
                </a:solidFill>
              </a:rPr>
              <a:t>credits</a:t>
            </a:r>
            <a:r>
              <a:rPr lang="de-DE" sz="800" dirty="0">
                <a:solidFill>
                  <a:schemeClr val="bg1"/>
                </a:solidFill>
              </a:rPr>
              <a:t>: Peter Sondermann</a:t>
            </a:r>
          </a:p>
        </p:txBody>
      </p:sp>
      <p:sp>
        <p:nvSpPr>
          <p:cNvPr id="8" name="Rechteck 7"/>
          <p:cNvSpPr/>
          <p:nvPr/>
        </p:nvSpPr>
        <p:spPr>
          <a:xfrm>
            <a:off x="1" y="2119978"/>
            <a:ext cx="8453887" cy="2829690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8038" lvl="2" indent="-180975"/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92999" y="2206354"/>
            <a:ext cx="8138638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</a:t>
            </a:r>
          </a:p>
          <a:p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A: Engineering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(Applied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Automation &amp;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Biochemical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Chemical Engineering, 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Science)</a:t>
            </a:r>
          </a:p>
          <a:p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B: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 Culture in European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Contexts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C: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Entrepreneurship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(Entrepreneurship, Business &amp; Economics)</a:t>
            </a:r>
          </a:p>
        </p:txBody>
      </p:sp>
      <p:sp>
        <p:nvSpPr>
          <p:cNvPr id="10" name="Rechteck 9"/>
          <p:cNvSpPr/>
          <p:nvPr/>
        </p:nvSpPr>
        <p:spPr>
          <a:xfrm>
            <a:off x="785006" y="5029717"/>
            <a:ext cx="8376248" cy="649025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8038" lvl="2" indent="-180975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93367" y="5066821"/>
            <a:ext cx="90656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8038" lvl="2" indent="-180975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and much more</a:t>
            </a:r>
          </a:p>
          <a:p>
            <a:pPr marL="808038" lvl="2" indent="-180975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 language course, cultural program, excursions, research &amp; study projects possible</a:t>
            </a:r>
          </a:p>
          <a:p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6</a:t>
            </a:fld>
            <a:endParaRPr lang="de-DE" sz="105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2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5" b="24915"/>
          <a:stretch/>
        </p:blipFill>
        <p:spPr>
          <a:xfrm>
            <a:off x="0" y="1188719"/>
            <a:ext cx="12192000" cy="566928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695440" y="4795520"/>
            <a:ext cx="5496560" cy="1541802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your interests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Full-time and part-time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Supervised by a professor or doctoral candidate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379826" y="1212321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err="1">
                <a:solidFill>
                  <a:schemeClr val="bg1"/>
                </a:solidFill>
              </a:rPr>
              <a:t>Photo</a:t>
            </a:r>
            <a:r>
              <a:rPr lang="de-DE" sz="800" dirty="0">
                <a:solidFill>
                  <a:schemeClr val="bg1"/>
                </a:solidFill>
              </a:rPr>
              <a:t> </a:t>
            </a:r>
            <a:r>
              <a:rPr lang="de-DE" sz="800" dirty="0" err="1">
                <a:solidFill>
                  <a:schemeClr val="bg1"/>
                </a:solidFill>
              </a:rPr>
              <a:t>credits</a:t>
            </a:r>
            <a:r>
              <a:rPr lang="de-DE" sz="800" dirty="0">
                <a:solidFill>
                  <a:schemeClr val="bg1"/>
                </a:solidFill>
              </a:rPr>
              <a:t>: </a:t>
            </a:r>
            <a:r>
              <a:rPr lang="de-DE" sz="800" dirty="0" smtClean="0">
                <a:solidFill>
                  <a:schemeClr val="bg1"/>
                </a:solidFill>
              </a:rPr>
              <a:t>Magnus Terhorst</a:t>
            </a:r>
            <a:endParaRPr lang="de-DE" sz="800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9443720" y="6484292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7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7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24803" r="3780" b="15669"/>
          <a:stretch/>
        </p:blipFill>
        <p:spPr>
          <a:xfrm>
            <a:off x="0" y="1192001"/>
            <a:ext cx="12190844" cy="566599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378670" y="1187382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Silke Viol</a:t>
            </a:r>
          </a:p>
        </p:txBody>
      </p:sp>
      <p:sp>
        <p:nvSpPr>
          <p:cNvPr id="8" name="Rechteck 7"/>
          <p:cNvSpPr/>
          <p:nvPr/>
        </p:nvSpPr>
        <p:spPr>
          <a:xfrm>
            <a:off x="3313411" y="4906622"/>
            <a:ext cx="8878589" cy="1577443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application deadline: 15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2022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possible for students from partner universities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need to be registered at your home university and to be nominated by your study abroad coordinator via e-mail.</a:t>
            </a:r>
          </a:p>
        </p:txBody>
      </p:sp>
      <p:sp>
        <p:nvSpPr>
          <p:cNvPr id="9" name="Rechteck 8"/>
          <p:cNvSpPr/>
          <p:nvPr/>
        </p:nvSpPr>
        <p:spPr>
          <a:xfrm>
            <a:off x="0" y="1794170"/>
            <a:ext cx="8384875" cy="2883580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Expenses</a:t>
            </a:r>
          </a:p>
          <a:p>
            <a:pPr marL="0" lvl="1">
              <a:spcAft>
                <a:spcPts val="1000"/>
              </a:spcAft>
              <a:tabLst>
                <a:tab pos="4216400" algn="l"/>
              </a:tabLs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and language courses are covered through the exchange agreement between the student’s home university and TU Dortmund University and the tuition that students pay there.</a:t>
            </a:r>
          </a:p>
          <a:p>
            <a:r>
              <a:rPr lang="en-US" sz="16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 service package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(€ 1,950) includes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Accommodation (student residences)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insurance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transport ticket for the entire state (NRW)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 program and excursions</a:t>
            </a:r>
          </a:p>
          <a:p>
            <a:pPr marL="268288" lvl="1" indent="-268288">
              <a:spcBef>
                <a:spcPts val="1200"/>
              </a:spcBef>
              <a:spcAft>
                <a:spcPts val="1000"/>
              </a:spcAft>
              <a:buFont typeface="Arial" pitchFamily="34" charset="0"/>
              <a:buChar char="•"/>
              <a:tabLst>
                <a:tab pos="421640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Additional costs of living are approx. 250€ per month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9447644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8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3" b="14941"/>
          <a:stretch/>
        </p:blipFill>
        <p:spPr>
          <a:xfrm>
            <a:off x="-21914" y="1192001"/>
            <a:ext cx="12221222" cy="566599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057678" y="3494763"/>
            <a:ext cx="9149542" cy="2977792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58204" y="3594574"/>
            <a:ext cx="1578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the staff</a:t>
            </a:r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264468" y="3999684"/>
            <a:ext cx="2646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Directors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/>
        </p:blipFill>
        <p:spPr>
          <a:xfrm>
            <a:off x="9242663" y="4425353"/>
            <a:ext cx="1137619" cy="155491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6"/>
          <a:stretch/>
        </p:blipFill>
        <p:spPr>
          <a:xfrm>
            <a:off x="10655965" y="4425353"/>
            <a:ext cx="1149974" cy="154612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r="14941"/>
          <a:stretch/>
        </p:blipFill>
        <p:spPr>
          <a:xfrm>
            <a:off x="3342607" y="4417684"/>
            <a:ext cx="1115483" cy="159872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r="47109"/>
          <a:stretch/>
        </p:blipFill>
        <p:spPr>
          <a:xfrm flipH="1">
            <a:off x="4828318" y="4411638"/>
            <a:ext cx="1130063" cy="1598721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307337" y="5985163"/>
            <a:ext cx="10358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Sergio Lucia</a:t>
            </a:r>
          </a:p>
          <a:p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4660734" y="5985163"/>
            <a:ext cx="13988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Walter Grünzweig</a:t>
            </a:r>
          </a:p>
          <a:p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8"/>
          <a:srcRect l="28494" t="10798" r="16403" b="8828"/>
          <a:stretch/>
        </p:blipFill>
        <p:spPr>
          <a:xfrm>
            <a:off x="6429806" y="4411637"/>
            <a:ext cx="1081454" cy="157742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7" b="9710"/>
          <a:stretch/>
        </p:blipFill>
        <p:spPr>
          <a:xfrm>
            <a:off x="7828797" y="4416451"/>
            <a:ext cx="1110102" cy="1572613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6400111" y="6006535"/>
            <a:ext cx="1156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Miriam Gothe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7849770" y="6006535"/>
            <a:ext cx="10534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Lukas Lüken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</a:t>
            </a:r>
          </a:p>
          <a:p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9330026" y="6018899"/>
            <a:ext cx="9268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Laura Kost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B</a:t>
            </a:r>
          </a:p>
          <a:p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10544450" y="6008724"/>
            <a:ext cx="1698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Katharina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Weidemann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384913" y="3999684"/>
            <a:ext cx="2646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 &amp; Tracks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50" name="Textfeld 49"/>
          <p:cNvSpPr txBox="1"/>
          <p:nvPr/>
        </p:nvSpPr>
        <p:spPr>
          <a:xfrm>
            <a:off x="-336270" y="1221480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Lea Schubert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23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427</Words>
  <Application>Microsoft Office PowerPoint</Application>
  <PresentationFormat>Breitbild</PresentationFormat>
  <Paragraphs>87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TU Dortmund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Thomas, Lea</dc:creator>
  <cp:lastModifiedBy>Thomas, Lea</cp:lastModifiedBy>
  <cp:revision>15</cp:revision>
  <dcterms:created xsi:type="dcterms:W3CDTF">2022-01-05T09:44:00Z</dcterms:created>
  <dcterms:modified xsi:type="dcterms:W3CDTF">2022-03-22T11:10:53Z</dcterms:modified>
</cp:coreProperties>
</file>